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handoutMasters/handoutMaster1.xml" ContentType="application/vnd.openxmlformats-officedocument.presentationml.handoutMaster+xml"/>
  <Override PartName="/ppt/theme/theme11.xml" ContentType="application/vnd.openxmlformats-officedocument.theme+xml"/>
  <Override PartName="/ppt/theme/theme12.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 id="2147483699" r:id="rId2"/>
    <p:sldMasterId id="2147483729" r:id="rId3"/>
    <p:sldMasterId id="2147483711" r:id="rId4"/>
    <p:sldMasterId id="2147483723" r:id="rId5"/>
    <p:sldMasterId id="2147483731" r:id="rId6"/>
    <p:sldMasterId id="2147483733" r:id="rId7"/>
    <p:sldMasterId id="2147483735" r:id="rId8"/>
    <p:sldMasterId id="2147483737" r:id="rId9"/>
    <p:sldMasterId id="2147483739" r:id="rId10"/>
    <p:sldMasterId id="2147483741" r:id="rId11"/>
    <p:sldMasterId id="2147483675" r:id="rId12"/>
    <p:sldMasterId id="2147483687" r:id="rId13"/>
  </p:sldMasterIdLst>
  <p:handoutMasterIdLst>
    <p:handoutMasterId r:id="rId36"/>
  </p:handoutMasterIdLst>
  <p:sldIdLst>
    <p:sldId id="282" r:id="rId14"/>
    <p:sldId id="258" r:id="rId15"/>
    <p:sldId id="257" r:id="rId16"/>
    <p:sldId id="266" r:id="rId17"/>
    <p:sldId id="267" r:id="rId18"/>
    <p:sldId id="259" r:id="rId19"/>
    <p:sldId id="284" r:id="rId20"/>
    <p:sldId id="285" r:id="rId21"/>
    <p:sldId id="260" r:id="rId22"/>
    <p:sldId id="261" r:id="rId23"/>
    <p:sldId id="262" r:id="rId24"/>
    <p:sldId id="276" r:id="rId25"/>
    <p:sldId id="264" r:id="rId26"/>
    <p:sldId id="280" r:id="rId27"/>
    <p:sldId id="281" r:id="rId28"/>
    <p:sldId id="263" r:id="rId29"/>
    <p:sldId id="283" r:id="rId30"/>
    <p:sldId id="265" r:id="rId31"/>
    <p:sldId id="272" r:id="rId32"/>
    <p:sldId id="273" r:id="rId33"/>
    <p:sldId id="274" r:id="rId34"/>
    <p:sldId id="275"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b Room" id="{AD7383CC-F54D-4FE5-81DC-2A3B95F528A6}">
          <p14:sldIdLst>
            <p14:sldId id="282"/>
          </p14:sldIdLst>
        </p14:section>
        <p14:section name="Watch It! (Input)" id="{35B1C16A-1A65-4C7D-98FB-0E6BA11B80C3}">
          <p14:sldIdLst>
            <p14:sldId id="258"/>
          </p14:sldIdLst>
        </p14:section>
        <p14:section name="Read It! (Input)" id="{ACC84285-59E2-4AC2-8325-34201F7297AD}">
          <p14:sldIdLst>
            <p14:sldId id="257"/>
            <p14:sldId id="266"/>
            <p14:sldId id="267"/>
          </p14:sldIdLst>
        </p14:section>
        <p14:section name="Explore It! (Input)" id="{9A4302BE-DB01-4590-BB14-04CC13506838}">
          <p14:sldIdLst>
            <p14:sldId id="259"/>
            <p14:sldId id="284"/>
            <p14:sldId id="285"/>
          </p14:sldIdLst>
        </p14:section>
        <p14:section name="Research It! (Input)" id="{31614835-7181-40BC-AF12-9FDCC0CF6332}">
          <p14:sldIdLst>
            <p14:sldId id="260"/>
          </p14:sldIdLst>
        </p14:section>
        <p14:section name="Organize It! (Output)" id="{C979DDD8-8719-4461-A4A5-483E01DCE1E9}">
          <p14:sldIdLst>
            <p14:sldId id="261"/>
          </p14:sldIdLst>
        </p14:section>
        <p14:section name="Illustrate It! (Output)" id="{29577028-9618-4819-B51F-13E35299702F}">
          <p14:sldIdLst>
            <p14:sldId id="262"/>
            <p14:sldId id="276"/>
          </p14:sldIdLst>
        </p14:section>
        <p14:section name="Write It! (Output)" id="{9C2626BA-C33C-473F-9C4A-44B2DECFBD0A}">
          <p14:sldIdLst>
            <p14:sldId id="264"/>
            <p14:sldId id="280"/>
            <p14:sldId id="281"/>
          </p14:sldIdLst>
        </p14:section>
        <p14:section name="Assess It! (Output)" id="{E5AF03A3-3DDB-4118-AB21-222D88D2AF48}">
          <p14:sldIdLst>
            <p14:sldId id="263"/>
            <p14:sldId id="283"/>
          </p14:sldIdLst>
        </p14:section>
        <p14:section name="Challenge It! (Bonus)" id="{2ADE43E2-B032-4097-9724-BE8AB1E58C82}">
          <p14:sldIdLst>
            <p14:sldId id="265"/>
            <p14:sldId id="272"/>
            <p14:sldId id="273"/>
            <p14:sldId id="274"/>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F2CC"/>
    <a:srgbClr val="9DC3E6"/>
    <a:srgbClr val="4472C4"/>
    <a:srgbClr val="990033"/>
    <a:srgbClr val="FF7C80"/>
    <a:srgbClr val="FFEB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54" autoAdjust="0"/>
    <p:restoredTop sz="94660"/>
  </p:normalViewPr>
  <p:slideViewPr>
    <p:cSldViewPr snapToGrid="0">
      <p:cViewPr varScale="1">
        <p:scale>
          <a:sx n="113" d="100"/>
          <a:sy n="113" d="100"/>
        </p:scale>
        <p:origin x="326" y="91"/>
      </p:cViewPr>
      <p:guideLst/>
    </p:cSldViewPr>
  </p:slideViewPr>
  <p:notesTextViewPr>
    <p:cViewPr>
      <p:scale>
        <a:sx n="1" d="1"/>
        <a:sy n="1" d="1"/>
      </p:scale>
      <p:origin x="0" y="0"/>
    </p:cViewPr>
  </p:notesTextViewPr>
  <p:notesViewPr>
    <p:cSldViewPr snapToGrid="0">
      <p:cViewPr varScale="1">
        <p:scale>
          <a:sx n="53" d="100"/>
          <a:sy n="53" d="100"/>
        </p:scale>
        <p:origin x="2844"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theme" Target="theme/theme1.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customXml" Target="../customXml/item2.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handoutMaster" Target="handoutMasters/handoutMaster1.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customXml" Target="../customXml/item3.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07F6CE0-D1A4-4CA0-BA60-3C4D0A366C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89F15DA-22AD-4690-8084-CDA1B51117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8EB6BE-28E4-40DE-ADA8-93590F436869}" type="datetimeFigureOut">
              <a:rPr lang="en-US" smtClean="0"/>
              <a:t>10/14/2020</a:t>
            </a:fld>
            <a:endParaRPr lang="en-US"/>
          </a:p>
        </p:txBody>
      </p:sp>
      <p:sp>
        <p:nvSpPr>
          <p:cNvPr id="4" name="Footer Placeholder 3">
            <a:extLst>
              <a:ext uri="{FF2B5EF4-FFF2-40B4-BE49-F238E27FC236}">
                <a16:creationId xmlns:a16="http://schemas.microsoft.com/office/drawing/2014/main" id="{E64781A8-8423-4BD7-A614-E17143BD01E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7260BCB-8736-4E65-81E3-CF40254267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59B20C-4284-4DDA-BACE-A44EF9EF00C1}" type="slidenum">
              <a:rPr lang="en-US" smtClean="0"/>
              <a:t>‹#›</a:t>
            </a:fld>
            <a:endParaRPr lang="en-US"/>
          </a:p>
        </p:txBody>
      </p:sp>
    </p:spTree>
    <p:extLst>
      <p:ext uri="{BB962C8B-B14F-4D97-AF65-F5344CB8AC3E}">
        <p14:creationId xmlns:p14="http://schemas.microsoft.com/office/powerpoint/2010/main" val="47625497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4.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Copy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274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Explore I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3FD6002-490A-4A63-A989-59D76F6DAA3B}"/>
              </a:ext>
            </a:extLst>
          </p:cNvPr>
          <p:cNvSpPr txBox="1"/>
          <p:nvPr userDrawn="1"/>
        </p:nvSpPr>
        <p:spPr>
          <a:xfrm>
            <a:off x="4434561" y="43658"/>
            <a:ext cx="219421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3 </a:t>
            </a:r>
          </a:p>
        </p:txBody>
      </p:sp>
      <p:pic>
        <p:nvPicPr>
          <p:cNvPr id="3" name="Picture 2">
            <a:extLst>
              <a:ext uri="{FF2B5EF4-FFF2-40B4-BE49-F238E27FC236}">
                <a16:creationId xmlns:a16="http://schemas.microsoft.com/office/drawing/2014/main" id="{7DFEFC87-FE4B-455B-9119-65EC6636EE12}"/>
              </a:ext>
            </a:extLst>
          </p:cNvPr>
          <p:cNvPicPr>
            <a:picLocks noChangeAspect="1"/>
          </p:cNvPicPr>
          <p:nvPr userDrawn="1"/>
        </p:nvPicPr>
        <p:blipFill>
          <a:blip r:embed="rId2"/>
          <a:stretch>
            <a:fillRect/>
          </a:stretch>
        </p:blipFill>
        <p:spPr>
          <a:xfrm>
            <a:off x="2586864" y="739588"/>
            <a:ext cx="6455536" cy="4303690"/>
          </a:xfrm>
          <a:prstGeom prst="rect">
            <a:avLst/>
          </a:prstGeom>
        </p:spPr>
      </p:pic>
      <p:sp>
        <p:nvSpPr>
          <p:cNvPr id="2" name="Rectangle 1">
            <a:extLst>
              <a:ext uri="{FF2B5EF4-FFF2-40B4-BE49-F238E27FC236}">
                <a16:creationId xmlns:a16="http://schemas.microsoft.com/office/drawing/2014/main" id="{3E419DA8-A50B-F941-964A-A12928F931D7}"/>
              </a:ext>
            </a:extLst>
          </p:cNvPr>
          <p:cNvSpPr/>
          <p:nvPr userDrawn="1"/>
        </p:nvSpPr>
        <p:spPr>
          <a:xfrm>
            <a:off x="101600" y="274490"/>
            <a:ext cx="2260600" cy="3046988"/>
          </a:xfrm>
          <a:prstGeom prst="rect">
            <a:avLst/>
          </a:prstGeom>
        </p:spPr>
        <p:txBody>
          <a:bodyPr wrap="square">
            <a:spAutoFit/>
          </a:bodyPr>
          <a:lstStyle/>
          <a:p>
            <a:pPr marL="377190" indent="-377190" defTabSz="1005840">
              <a:buFont typeface="+mj-lt"/>
              <a:buAutoNum type="arabicPeriod" startAt="7"/>
            </a:pPr>
            <a:r>
              <a:rPr lang="en-US" sz="1200" dirty="0">
                <a:solidFill>
                  <a:prstClr val="black"/>
                </a:solidFill>
                <a:latin typeface="Verdana" panose="020B0604030504040204" pitchFamily="34" charset="0"/>
                <a:ea typeface="Verdana" panose="020B0604030504040204" pitchFamily="34" charset="0"/>
              </a:rPr>
              <a:t>Use the diagram to make some observations about how heat is transferring in each of these situations.</a:t>
            </a:r>
            <a:br>
              <a:rPr lang="en-US" sz="1200" dirty="0">
                <a:solidFill>
                  <a:prstClr val="black"/>
                </a:solidFill>
                <a:latin typeface="Verdana" panose="020B0604030504040204" pitchFamily="34" charset="0"/>
                <a:ea typeface="Verdana" panose="020B0604030504040204" pitchFamily="34" charset="0"/>
              </a:rPr>
            </a:br>
            <a:br>
              <a:rPr lang="en-US" sz="1200" dirty="0">
                <a:solidFill>
                  <a:prstClr val="black"/>
                </a:solidFill>
                <a:latin typeface="Verdana" panose="020B0604030504040204" pitchFamily="34" charset="0"/>
                <a:ea typeface="Verdana" panose="020B0604030504040204" pitchFamily="34" charset="0"/>
              </a:rPr>
            </a:br>
            <a:br>
              <a:rPr lang="en-US" sz="1200" dirty="0">
                <a:solidFill>
                  <a:prstClr val="black"/>
                </a:solidFill>
                <a:latin typeface="Verdana" panose="020B0604030504040204" pitchFamily="34" charset="0"/>
                <a:ea typeface="Verdana" panose="020B0604030504040204" pitchFamily="34" charset="0"/>
              </a:rPr>
            </a:br>
            <a:br>
              <a:rPr lang="en-US" sz="1200" dirty="0">
                <a:solidFill>
                  <a:prstClr val="black"/>
                </a:solidFill>
                <a:latin typeface="Verdana" panose="020B0604030504040204" pitchFamily="34" charset="0"/>
                <a:ea typeface="Verdana" panose="020B0604030504040204" pitchFamily="34" charset="0"/>
              </a:rPr>
            </a:br>
            <a:br>
              <a:rPr lang="en-US" sz="1200" dirty="0">
                <a:solidFill>
                  <a:prstClr val="black"/>
                </a:solidFill>
                <a:latin typeface="Verdana" panose="020B0604030504040204" pitchFamily="34" charset="0"/>
                <a:ea typeface="Verdana" panose="020B0604030504040204" pitchFamily="34" charset="0"/>
              </a:rPr>
            </a:br>
            <a:br>
              <a:rPr lang="en-US" sz="1200" dirty="0">
                <a:solidFill>
                  <a:prstClr val="black"/>
                </a:solidFill>
                <a:latin typeface="Verdana" panose="020B0604030504040204" pitchFamily="34" charset="0"/>
                <a:ea typeface="Verdana" panose="020B0604030504040204" pitchFamily="34" charset="0"/>
              </a:rPr>
            </a:br>
            <a:br>
              <a:rPr lang="en-US" sz="1200" dirty="0">
                <a:solidFill>
                  <a:prstClr val="black"/>
                </a:solidFill>
                <a:latin typeface="Verdana" panose="020B0604030504040204" pitchFamily="34" charset="0"/>
                <a:ea typeface="Verdana" panose="020B0604030504040204" pitchFamily="34" charset="0"/>
              </a:rPr>
            </a:br>
            <a:endParaRPr lang="en-US" sz="1200" dirty="0">
              <a:solidFill>
                <a:prstClr val="black"/>
              </a:solidFill>
              <a:latin typeface="Verdana" panose="020B0604030504040204" pitchFamily="34" charset="0"/>
              <a:ea typeface="Verdana" panose="020B0604030504040204" pitchFamily="34" charset="0"/>
            </a:endParaRPr>
          </a:p>
          <a:p>
            <a:pPr marL="377190" indent="-377190" defTabSz="1005840">
              <a:buFont typeface="+mj-lt"/>
              <a:buAutoNum type="arabicPeriod" startAt="7"/>
            </a:pPr>
            <a:r>
              <a:rPr lang="en-US" sz="1200" dirty="0">
                <a:solidFill>
                  <a:prstClr val="black"/>
                </a:solidFill>
                <a:latin typeface="Verdana" panose="020B0604030504040204" pitchFamily="34" charset="0"/>
                <a:ea typeface="Verdana" panose="020B0604030504040204" pitchFamily="34" charset="0"/>
              </a:rPr>
              <a:t>Are there any similarities? What are they?</a:t>
            </a:r>
          </a:p>
        </p:txBody>
      </p:sp>
      <p:sp>
        <p:nvSpPr>
          <p:cNvPr id="5" name="Rectangle 4">
            <a:extLst>
              <a:ext uri="{FF2B5EF4-FFF2-40B4-BE49-F238E27FC236}">
                <a16:creationId xmlns:a16="http://schemas.microsoft.com/office/drawing/2014/main" id="{B04F9CF5-2F82-BD44-991F-4AF6FDC16F32}"/>
              </a:ext>
            </a:extLst>
          </p:cNvPr>
          <p:cNvSpPr/>
          <p:nvPr userDrawn="1"/>
        </p:nvSpPr>
        <p:spPr>
          <a:xfrm>
            <a:off x="223078" y="1498599"/>
            <a:ext cx="2017644" cy="1163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6" name="Rectangle 5">
            <a:extLst>
              <a:ext uri="{FF2B5EF4-FFF2-40B4-BE49-F238E27FC236}">
                <a16:creationId xmlns:a16="http://schemas.microsoft.com/office/drawing/2014/main" id="{6C707CD4-C14D-1F45-BA3A-ED25209C3F6D}"/>
              </a:ext>
            </a:extLst>
          </p:cNvPr>
          <p:cNvSpPr/>
          <p:nvPr userDrawn="1"/>
        </p:nvSpPr>
        <p:spPr>
          <a:xfrm>
            <a:off x="223078" y="3290999"/>
            <a:ext cx="2017644" cy="1224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 name="TextBox 3">
            <a:extLst>
              <a:ext uri="{FF2B5EF4-FFF2-40B4-BE49-F238E27FC236}">
                <a16:creationId xmlns:a16="http://schemas.microsoft.com/office/drawing/2014/main" id="{68029000-47E0-4F9A-B647-EB834CC074D9}"/>
              </a:ext>
            </a:extLst>
          </p:cNvPr>
          <p:cNvSpPr txBox="1"/>
          <p:nvPr userDrawn="1"/>
        </p:nvSpPr>
        <p:spPr>
          <a:xfrm>
            <a:off x="2638777" y="739588"/>
            <a:ext cx="324128" cy="369332"/>
          </a:xfrm>
          <a:prstGeom prst="rect">
            <a:avLst/>
          </a:prstGeom>
          <a:noFill/>
        </p:spPr>
        <p:txBody>
          <a:bodyPr wrap="none" rtlCol="0">
            <a:spAutoFit/>
          </a:bodyPr>
          <a:lstStyle/>
          <a:p>
            <a:r>
              <a:rPr lang="en-US" b="1" dirty="0">
                <a:solidFill>
                  <a:schemeClr val="tx1"/>
                </a:solidFill>
              </a:rPr>
              <a:t>A</a:t>
            </a:r>
          </a:p>
        </p:txBody>
      </p:sp>
      <p:sp>
        <p:nvSpPr>
          <p:cNvPr id="8" name="TextBox 7">
            <a:extLst>
              <a:ext uri="{FF2B5EF4-FFF2-40B4-BE49-F238E27FC236}">
                <a16:creationId xmlns:a16="http://schemas.microsoft.com/office/drawing/2014/main" id="{EF68691D-E98E-4624-8D9E-2C4656C279E3}"/>
              </a:ext>
            </a:extLst>
          </p:cNvPr>
          <p:cNvSpPr txBox="1"/>
          <p:nvPr userDrawn="1"/>
        </p:nvSpPr>
        <p:spPr>
          <a:xfrm>
            <a:off x="4769411" y="739588"/>
            <a:ext cx="324128" cy="369332"/>
          </a:xfrm>
          <a:prstGeom prst="rect">
            <a:avLst/>
          </a:prstGeom>
          <a:noFill/>
        </p:spPr>
        <p:txBody>
          <a:bodyPr wrap="square" rtlCol="0">
            <a:spAutoFit/>
          </a:bodyPr>
          <a:lstStyle/>
          <a:p>
            <a:r>
              <a:rPr lang="en-US" b="1" dirty="0">
                <a:solidFill>
                  <a:schemeClr val="tx1"/>
                </a:solidFill>
              </a:rPr>
              <a:t>B</a:t>
            </a:r>
          </a:p>
        </p:txBody>
      </p:sp>
      <p:sp>
        <p:nvSpPr>
          <p:cNvPr id="12" name="TextBox 11">
            <a:extLst>
              <a:ext uri="{FF2B5EF4-FFF2-40B4-BE49-F238E27FC236}">
                <a16:creationId xmlns:a16="http://schemas.microsoft.com/office/drawing/2014/main" id="{1CB68A8D-DEE4-4E45-ADB4-5163BB4DE51A}"/>
              </a:ext>
            </a:extLst>
          </p:cNvPr>
          <p:cNvSpPr txBox="1"/>
          <p:nvPr userDrawn="1"/>
        </p:nvSpPr>
        <p:spPr>
          <a:xfrm>
            <a:off x="6859104" y="739588"/>
            <a:ext cx="324128" cy="369332"/>
          </a:xfrm>
          <a:prstGeom prst="rect">
            <a:avLst/>
          </a:prstGeom>
          <a:noFill/>
        </p:spPr>
        <p:txBody>
          <a:bodyPr wrap="square" rtlCol="0">
            <a:spAutoFit/>
          </a:bodyPr>
          <a:lstStyle/>
          <a:p>
            <a:r>
              <a:rPr lang="en-US" b="1" dirty="0">
                <a:solidFill>
                  <a:schemeClr val="tx1"/>
                </a:solidFill>
              </a:rPr>
              <a:t>C</a:t>
            </a:r>
          </a:p>
        </p:txBody>
      </p:sp>
      <p:sp>
        <p:nvSpPr>
          <p:cNvPr id="14" name="TextBox 13">
            <a:extLst>
              <a:ext uri="{FF2B5EF4-FFF2-40B4-BE49-F238E27FC236}">
                <a16:creationId xmlns:a16="http://schemas.microsoft.com/office/drawing/2014/main" id="{57068F85-623F-4204-93A6-19D9E700B32B}"/>
              </a:ext>
            </a:extLst>
          </p:cNvPr>
          <p:cNvSpPr txBox="1"/>
          <p:nvPr userDrawn="1"/>
        </p:nvSpPr>
        <p:spPr>
          <a:xfrm>
            <a:off x="4409936" y="2891433"/>
            <a:ext cx="324128" cy="369332"/>
          </a:xfrm>
          <a:prstGeom prst="rect">
            <a:avLst/>
          </a:prstGeom>
          <a:noFill/>
        </p:spPr>
        <p:txBody>
          <a:bodyPr wrap="square" rtlCol="0">
            <a:spAutoFit/>
          </a:bodyPr>
          <a:lstStyle/>
          <a:p>
            <a:r>
              <a:rPr lang="en-US" b="1" dirty="0">
                <a:solidFill>
                  <a:schemeClr val="bg1"/>
                </a:solidFill>
              </a:rPr>
              <a:t>D</a:t>
            </a:r>
          </a:p>
        </p:txBody>
      </p:sp>
      <p:sp>
        <p:nvSpPr>
          <p:cNvPr id="16" name="TextBox 15">
            <a:extLst>
              <a:ext uri="{FF2B5EF4-FFF2-40B4-BE49-F238E27FC236}">
                <a16:creationId xmlns:a16="http://schemas.microsoft.com/office/drawing/2014/main" id="{A9A20E6D-C718-4887-98E2-2642C217A305}"/>
              </a:ext>
            </a:extLst>
          </p:cNvPr>
          <p:cNvSpPr txBox="1"/>
          <p:nvPr userDrawn="1"/>
        </p:nvSpPr>
        <p:spPr>
          <a:xfrm>
            <a:off x="8652484" y="2891433"/>
            <a:ext cx="324128" cy="369332"/>
          </a:xfrm>
          <a:prstGeom prst="rect">
            <a:avLst/>
          </a:prstGeom>
          <a:noFill/>
        </p:spPr>
        <p:txBody>
          <a:bodyPr wrap="square" rtlCol="0">
            <a:spAutoFit/>
          </a:bodyPr>
          <a:lstStyle/>
          <a:p>
            <a:r>
              <a:rPr lang="en-US" b="1" dirty="0">
                <a:solidFill>
                  <a:schemeClr val="bg1"/>
                </a:solidFill>
              </a:rPr>
              <a:t>F</a:t>
            </a:r>
          </a:p>
        </p:txBody>
      </p:sp>
      <p:sp>
        <p:nvSpPr>
          <p:cNvPr id="18" name="TextBox 17">
            <a:extLst>
              <a:ext uri="{FF2B5EF4-FFF2-40B4-BE49-F238E27FC236}">
                <a16:creationId xmlns:a16="http://schemas.microsoft.com/office/drawing/2014/main" id="{7F5828FE-BD7E-429A-A85E-E7CE824B8B07}"/>
              </a:ext>
            </a:extLst>
          </p:cNvPr>
          <p:cNvSpPr txBox="1"/>
          <p:nvPr userDrawn="1"/>
        </p:nvSpPr>
        <p:spPr>
          <a:xfrm>
            <a:off x="6534976" y="2891433"/>
            <a:ext cx="324128" cy="369332"/>
          </a:xfrm>
          <a:prstGeom prst="rect">
            <a:avLst/>
          </a:prstGeom>
          <a:noFill/>
        </p:spPr>
        <p:txBody>
          <a:bodyPr wrap="square" rtlCol="0">
            <a:spAutoFit/>
          </a:bodyPr>
          <a:lstStyle/>
          <a:p>
            <a:r>
              <a:rPr lang="en-US" b="1" dirty="0">
                <a:solidFill>
                  <a:schemeClr val="tx1"/>
                </a:solidFill>
              </a:rPr>
              <a:t>E</a:t>
            </a:r>
          </a:p>
        </p:txBody>
      </p:sp>
    </p:spTree>
    <p:extLst>
      <p:ext uri="{BB962C8B-B14F-4D97-AF65-F5344CB8AC3E}">
        <p14:creationId xmlns:p14="http://schemas.microsoft.com/office/powerpoint/2010/main" val="2521261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search I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785E3-9265-4327-A093-FD72C97C8F04}"/>
              </a:ext>
            </a:extLst>
          </p:cNvPr>
          <p:cNvSpPr txBox="1"/>
          <p:nvPr userDrawn="1"/>
        </p:nvSpPr>
        <p:spPr>
          <a:xfrm>
            <a:off x="2570803" y="417393"/>
            <a:ext cx="6475443" cy="307777"/>
          </a:xfrm>
          <a:prstGeom prst="rect">
            <a:avLst/>
          </a:prstGeom>
          <a:noFill/>
        </p:spPr>
        <p:txBody>
          <a:bodyPr wrap="square" rtlCol="0">
            <a:spAutoFit/>
          </a:bodyPr>
          <a:lstStyle/>
          <a:p>
            <a:pPr marL="0" indent="0">
              <a:lnSpc>
                <a:spcPct val="100000"/>
              </a:lnSpc>
              <a:buFont typeface="Arial" panose="020B0604020202020204" pitchFamily="34" charset="0"/>
              <a:buNone/>
            </a:pPr>
            <a:r>
              <a:rPr lang="en-US" sz="1400" dirty="0">
                <a:latin typeface="Verdana" panose="020B0604030504040204" pitchFamily="34" charset="0"/>
                <a:ea typeface="Verdana" panose="020B0604030504040204" pitchFamily="34" charset="0"/>
              </a:rPr>
              <a:t>Go to “WISC-ONLINE:  Heat Transfer”</a:t>
            </a:r>
          </a:p>
        </p:txBody>
      </p:sp>
      <p:sp>
        <p:nvSpPr>
          <p:cNvPr id="7" name="TextBox 6">
            <a:extLst>
              <a:ext uri="{FF2B5EF4-FFF2-40B4-BE49-F238E27FC236}">
                <a16:creationId xmlns:a16="http://schemas.microsoft.com/office/drawing/2014/main" id="{367771D9-51CE-4601-A7E4-7FAFF76014BD}"/>
              </a:ext>
            </a:extLst>
          </p:cNvPr>
          <p:cNvSpPr txBox="1"/>
          <p:nvPr userDrawn="1"/>
        </p:nvSpPr>
        <p:spPr>
          <a:xfrm>
            <a:off x="0" y="0"/>
            <a:ext cx="2322325" cy="4062651"/>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Your</a:t>
            </a:r>
            <a:r>
              <a:rPr lang="en-US" dirty="0">
                <a:latin typeface="Verdana" panose="020B0604030504040204" pitchFamily="34" charset="0"/>
                <a:ea typeface="Verdana" panose="020B0604030504040204" pitchFamily="34" charset="0"/>
                <a:cs typeface="Verdana" panose="020B0604030504040204" pitchFamily="34" charset="0"/>
              </a:rPr>
              <a:t> </a:t>
            </a:r>
            <a:r>
              <a:rPr lang="en-US" sz="1200" b="1" dirty="0">
                <a:latin typeface="Verdana" panose="020B0604030504040204" pitchFamily="34" charset="0"/>
                <a:ea typeface="Verdana" panose="020B0604030504040204" pitchFamily="34" charset="0"/>
                <a:cs typeface="Verdana" panose="020B0604030504040204" pitchFamily="34" charset="0"/>
              </a:rPr>
              <a:t>Answers</a:t>
            </a:r>
            <a:r>
              <a:rPr lang="en-US" sz="1200" dirty="0">
                <a:latin typeface="Verdana" panose="020B0604030504040204" pitchFamily="34" charset="0"/>
                <a:ea typeface="Verdana" panose="020B0604030504040204" pitchFamily="34" charset="0"/>
                <a:cs typeface="Verdana" panose="020B0604030504040204" pitchFamily="34" charset="0"/>
              </a:rPr>
              <a:t>:</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1.</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2.</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3.</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4.</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5.</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6.</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7.</a:t>
            </a:r>
          </a:p>
        </p:txBody>
      </p:sp>
      <p:sp>
        <p:nvSpPr>
          <p:cNvPr id="8" name="Rectangle 7">
            <a:extLst>
              <a:ext uri="{FF2B5EF4-FFF2-40B4-BE49-F238E27FC236}">
                <a16:creationId xmlns:a16="http://schemas.microsoft.com/office/drawing/2014/main" id="{AEED830E-CDD2-4AC9-8565-96FB84FA871F}"/>
              </a:ext>
            </a:extLst>
          </p:cNvPr>
          <p:cNvSpPr/>
          <p:nvPr userDrawn="1"/>
        </p:nvSpPr>
        <p:spPr>
          <a:xfrm>
            <a:off x="248478" y="417393"/>
            <a:ext cx="2017644" cy="3862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5" name="TextBox 4">
            <a:extLst>
              <a:ext uri="{FF2B5EF4-FFF2-40B4-BE49-F238E27FC236}">
                <a16:creationId xmlns:a16="http://schemas.microsoft.com/office/drawing/2014/main" id="{D26DDE91-96DC-48CC-A3E7-AC2696EFB0F9}"/>
              </a:ext>
            </a:extLst>
          </p:cNvPr>
          <p:cNvSpPr txBox="1"/>
          <p:nvPr userDrawn="1"/>
        </p:nvSpPr>
        <p:spPr>
          <a:xfrm>
            <a:off x="2570803" y="967502"/>
            <a:ext cx="6096918" cy="3970318"/>
          </a:xfrm>
          <a:prstGeom prst="rect">
            <a:avLst/>
          </a:prstGeom>
          <a:noFill/>
        </p:spPr>
        <p:txBody>
          <a:bodyPr wrap="square" rtlCol="0">
            <a:spAutoFit/>
          </a:bodyPr>
          <a:lstStyle/>
          <a:p>
            <a:pPr marL="228600" indent="-228600" defTabSz="1005840">
              <a:lnSpc>
                <a:spcPct val="100000"/>
              </a:lnSpc>
              <a:spcAft>
                <a:spcPts val="600"/>
              </a:spcAft>
              <a:buFont typeface="+mj-lt"/>
              <a:buAutoNum type="arabicPeriod"/>
            </a:pPr>
            <a:r>
              <a:rPr lang="en-US" sz="1200" dirty="0">
                <a:solidFill>
                  <a:prstClr val="black"/>
                </a:solidFill>
                <a:latin typeface="Verdana" panose="020B0604030504040204" pitchFamily="34" charset="0"/>
                <a:ea typeface="Verdana" panose="020B0604030504040204" pitchFamily="34" charset="0"/>
              </a:rPr>
              <a:t>On your lab sheet, describe how heat transfers from one object to another.</a:t>
            </a:r>
          </a:p>
          <a:p>
            <a:pPr marL="457200" indent="-228600" defTabSz="1005840">
              <a:lnSpc>
                <a:spcPct val="100000"/>
              </a:lnSpc>
              <a:spcAft>
                <a:spcPts val="600"/>
              </a:spcAft>
              <a:buFont typeface="Arial" panose="020B0604020202020204" pitchFamily="34" charset="0"/>
              <a:buChar char="•"/>
            </a:pPr>
            <a:r>
              <a:rPr lang="en-US" sz="1200" dirty="0">
                <a:solidFill>
                  <a:prstClr val="black"/>
                </a:solidFill>
                <a:latin typeface="Verdana" panose="020B0604030504040204" pitchFamily="34" charset="0"/>
                <a:ea typeface="Verdana" panose="020B0604030504040204" pitchFamily="34" charset="0"/>
              </a:rPr>
              <a:t>Click on the </a:t>
            </a:r>
            <a:r>
              <a:rPr lang="en-US" sz="1200" b="1" dirty="0">
                <a:solidFill>
                  <a:prstClr val="black"/>
                </a:solidFill>
                <a:latin typeface="Verdana" panose="020B0604030504040204" pitchFamily="34" charset="0"/>
                <a:ea typeface="Verdana" panose="020B0604030504040204" pitchFamily="34" charset="0"/>
              </a:rPr>
              <a:t>Radiation</a:t>
            </a:r>
            <a:r>
              <a:rPr lang="en-US" sz="1200" dirty="0">
                <a:solidFill>
                  <a:prstClr val="black"/>
                </a:solidFill>
                <a:latin typeface="Verdana" panose="020B0604030504040204" pitchFamily="34" charset="0"/>
                <a:ea typeface="Verdana" panose="020B0604030504040204" pitchFamily="34" charset="0"/>
              </a:rPr>
              <a:t> tab.</a:t>
            </a:r>
          </a:p>
          <a:p>
            <a:pPr marL="228600" indent="-228600" defTabSz="1005840">
              <a:lnSpc>
                <a:spcPct val="100000"/>
              </a:lnSpc>
              <a:spcAft>
                <a:spcPts val="600"/>
              </a:spcAft>
              <a:buFont typeface="+mj-lt"/>
              <a:buAutoNum type="arabicPeriod" startAt="2"/>
            </a:pPr>
            <a:r>
              <a:rPr lang="en-US" sz="1200" dirty="0">
                <a:solidFill>
                  <a:prstClr val="black"/>
                </a:solidFill>
                <a:latin typeface="Verdana" panose="020B0604030504040204" pitchFamily="34" charset="0"/>
                <a:ea typeface="Verdana" panose="020B0604030504040204" pitchFamily="34" charset="0"/>
              </a:rPr>
              <a:t>Read the radiation text and summarize the information on your lab sheet.  </a:t>
            </a:r>
          </a:p>
          <a:p>
            <a:pPr marL="457200" indent="-228600" defTabSz="1005840">
              <a:lnSpc>
                <a:spcPct val="100000"/>
              </a:lnSpc>
              <a:spcAft>
                <a:spcPts val="600"/>
              </a:spcAft>
              <a:buFont typeface="Arial" panose="020B0604020202020204" pitchFamily="34" charset="0"/>
              <a:buChar char="•"/>
            </a:pPr>
            <a:r>
              <a:rPr lang="en-US" sz="1200" dirty="0">
                <a:solidFill>
                  <a:prstClr val="black"/>
                </a:solidFill>
                <a:latin typeface="Verdana" panose="020B0604030504040204" pitchFamily="34" charset="0"/>
                <a:ea typeface="Verdana" panose="020B0604030504040204" pitchFamily="34" charset="0"/>
              </a:rPr>
              <a:t>Play the animation</a:t>
            </a:r>
          </a:p>
          <a:p>
            <a:pPr marL="228600" indent="-228600" defTabSz="1005840">
              <a:lnSpc>
                <a:spcPct val="100000"/>
              </a:lnSpc>
              <a:spcAft>
                <a:spcPts val="600"/>
              </a:spcAft>
              <a:buFont typeface="+mj-lt"/>
              <a:buAutoNum type="arabicPeriod" startAt="3"/>
            </a:pPr>
            <a:r>
              <a:rPr lang="en-US" sz="1200" dirty="0">
                <a:solidFill>
                  <a:prstClr val="black"/>
                </a:solidFill>
                <a:latin typeface="Verdana" panose="020B0604030504040204" pitchFamily="34" charset="0"/>
                <a:ea typeface="Verdana" panose="020B0604030504040204" pitchFamily="34" charset="0"/>
              </a:rPr>
              <a:t>Click on examples and list 2 of them on your lab sheet.</a:t>
            </a:r>
            <a:endParaRPr lang="en-US" sz="1200" b="1" dirty="0">
              <a:solidFill>
                <a:prstClr val="black"/>
              </a:solidFill>
              <a:latin typeface="Verdana" panose="020B0604030504040204" pitchFamily="34" charset="0"/>
              <a:ea typeface="Verdana" panose="020B0604030504040204" pitchFamily="34" charset="0"/>
            </a:endParaRPr>
          </a:p>
          <a:p>
            <a:pPr marL="457200" marR="0" lvl="0" indent="-228600" algn="l" defTabSz="100584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dirty="0">
                <a:solidFill>
                  <a:prstClr val="black"/>
                </a:solidFill>
                <a:latin typeface="Verdana" panose="020B0604030504040204" pitchFamily="34" charset="0"/>
                <a:ea typeface="Verdana" panose="020B0604030504040204" pitchFamily="34" charset="0"/>
              </a:rPr>
              <a:t>Click on the </a:t>
            </a:r>
            <a:r>
              <a:rPr lang="en-US" sz="1200" b="1" dirty="0">
                <a:solidFill>
                  <a:prstClr val="black"/>
                </a:solidFill>
                <a:latin typeface="Verdana" panose="020B0604030504040204" pitchFamily="34" charset="0"/>
                <a:ea typeface="Verdana" panose="020B0604030504040204" pitchFamily="34" charset="0"/>
              </a:rPr>
              <a:t>Conduction </a:t>
            </a:r>
            <a:r>
              <a:rPr lang="en-US" sz="1200" dirty="0">
                <a:solidFill>
                  <a:prstClr val="black"/>
                </a:solidFill>
                <a:latin typeface="Verdana" panose="020B0604030504040204" pitchFamily="34" charset="0"/>
                <a:ea typeface="Verdana" panose="020B0604030504040204" pitchFamily="34" charset="0"/>
              </a:rPr>
              <a:t>tab.</a:t>
            </a:r>
          </a:p>
          <a:p>
            <a:pPr marL="228600" indent="-228600" defTabSz="1005840">
              <a:lnSpc>
                <a:spcPct val="100000"/>
              </a:lnSpc>
              <a:spcAft>
                <a:spcPts val="600"/>
              </a:spcAft>
              <a:buFont typeface="+mj-lt"/>
              <a:buAutoNum type="arabicPeriod" startAt="4"/>
            </a:pPr>
            <a:r>
              <a:rPr lang="en-US" sz="1200" dirty="0">
                <a:solidFill>
                  <a:prstClr val="black"/>
                </a:solidFill>
                <a:latin typeface="Verdana" panose="020B0604030504040204" pitchFamily="34" charset="0"/>
                <a:ea typeface="Verdana" panose="020B0604030504040204" pitchFamily="34" charset="0"/>
              </a:rPr>
              <a:t>Read the conduction text and summarize the information on your lab sheet.  </a:t>
            </a:r>
          </a:p>
          <a:p>
            <a:pPr marL="457200" indent="-228600" defTabSz="1005840">
              <a:lnSpc>
                <a:spcPct val="100000"/>
              </a:lnSpc>
              <a:spcAft>
                <a:spcPts val="600"/>
              </a:spcAft>
              <a:buFont typeface="Arial" panose="020B0604020202020204" pitchFamily="34" charset="0"/>
              <a:buChar char="•"/>
            </a:pPr>
            <a:r>
              <a:rPr lang="en-US" sz="1200" dirty="0">
                <a:solidFill>
                  <a:prstClr val="black"/>
                </a:solidFill>
                <a:latin typeface="Verdana" panose="020B0604030504040204" pitchFamily="34" charset="0"/>
                <a:ea typeface="Verdana" panose="020B0604030504040204" pitchFamily="34" charset="0"/>
              </a:rPr>
              <a:t>Play the animation</a:t>
            </a:r>
          </a:p>
          <a:p>
            <a:pPr marL="228600" indent="-228600" defTabSz="1005840">
              <a:lnSpc>
                <a:spcPct val="100000"/>
              </a:lnSpc>
              <a:spcAft>
                <a:spcPts val="600"/>
              </a:spcAft>
              <a:buFont typeface="+mj-lt"/>
              <a:buAutoNum type="arabicPeriod" startAt="5"/>
            </a:pPr>
            <a:r>
              <a:rPr lang="en-US" sz="1200" dirty="0">
                <a:solidFill>
                  <a:prstClr val="black"/>
                </a:solidFill>
                <a:latin typeface="Verdana" panose="020B0604030504040204" pitchFamily="34" charset="0"/>
                <a:ea typeface="Verdana" panose="020B0604030504040204" pitchFamily="34" charset="0"/>
              </a:rPr>
              <a:t>Click on examples and list 2 of them on your lab sheet.</a:t>
            </a:r>
            <a:endParaRPr lang="en-US" sz="1200" b="1" dirty="0">
              <a:solidFill>
                <a:prstClr val="black"/>
              </a:solidFill>
              <a:latin typeface="Verdana" panose="020B0604030504040204" pitchFamily="34" charset="0"/>
              <a:ea typeface="Verdana" panose="020B0604030504040204" pitchFamily="34" charset="0"/>
            </a:endParaRPr>
          </a:p>
          <a:p>
            <a:pPr marL="457200" marR="0" lvl="0" indent="-228600" algn="l" defTabSz="100584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dirty="0">
                <a:solidFill>
                  <a:prstClr val="black"/>
                </a:solidFill>
                <a:latin typeface="Verdana" panose="020B0604030504040204" pitchFamily="34" charset="0"/>
                <a:ea typeface="Verdana" panose="020B0604030504040204" pitchFamily="34" charset="0"/>
              </a:rPr>
              <a:t>Click on the </a:t>
            </a:r>
            <a:r>
              <a:rPr lang="en-US" sz="1200" b="1" dirty="0">
                <a:solidFill>
                  <a:prstClr val="black"/>
                </a:solidFill>
                <a:latin typeface="Verdana" panose="020B0604030504040204" pitchFamily="34" charset="0"/>
                <a:ea typeface="Verdana" panose="020B0604030504040204" pitchFamily="34" charset="0"/>
              </a:rPr>
              <a:t>Convection </a:t>
            </a:r>
            <a:r>
              <a:rPr lang="en-US" sz="1200" dirty="0">
                <a:solidFill>
                  <a:prstClr val="black"/>
                </a:solidFill>
                <a:latin typeface="Verdana" panose="020B0604030504040204" pitchFamily="34" charset="0"/>
                <a:ea typeface="Verdana" panose="020B0604030504040204" pitchFamily="34" charset="0"/>
              </a:rPr>
              <a:t>tab.</a:t>
            </a:r>
          </a:p>
          <a:p>
            <a:pPr marL="228600" indent="-228600" defTabSz="1005840">
              <a:lnSpc>
                <a:spcPct val="100000"/>
              </a:lnSpc>
              <a:spcAft>
                <a:spcPts val="600"/>
              </a:spcAft>
              <a:buFont typeface="+mj-lt"/>
              <a:buAutoNum type="arabicPeriod" startAt="6"/>
            </a:pPr>
            <a:r>
              <a:rPr lang="en-US" sz="1200" dirty="0">
                <a:solidFill>
                  <a:prstClr val="black"/>
                </a:solidFill>
                <a:latin typeface="Verdana" panose="020B0604030504040204" pitchFamily="34" charset="0"/>
                <a:ea typeface="Verdana" panose="020B0604030504040204" pitchFamily="34" charset="0"/>
              </a:rPr>
              <a:t>Read the convection text and summarize the information on your lab sheet.  </a:t>
            </a:r>
          </a:p>
          <a:p>
            <a:pPr marL="457200" indent="-228600" defTabSz="1005840">
              <a:lnSpc>
                <a:spcPct val="100000"/>
              </a:lnSpc>
              <a:spcAft>
                <a:spcPts val="600"/>
              </a:spcAft>
              <a:buFont typeface="Arial" panose="020B0604020202020204" pitchFamily="34" charset="0"/>
              <a:buChar char="•"/>
            </a:pPr>
            <a:r>
              <a:rPr lang="en-US" sz="1200" dirty="0">
                <a:solidFill>
                  <a:prstClr val="black"/>
                </a:solidFill>
                <a:latin typeface="Verdana" panose="020B0604030504040204" pitchFamily="34" charset="0"/>
                <a:ea typeface="Verdana" panose="020B0604030504040204" pitchFamily="34" charset="0"/>
              </a:rPr>
              <a:t>Play the animation</a:t>
            </a:r>
          </a:p>
          <a:p>
            <a:pPr marL="228600" indent="-228600" defTabSz="1005840">
              <a:lnSpc>
                <a:spcPct val="100000"/>
              </a:lnSpc>
              <a:spcAft>
                <a:spcPts val="600"/>
              </a:spcAft>
              <a:buFont typeface="+mj-lt"/>
              <a:buAutoNum type="arabicPeriod" startAt="7"/>
            </a:pPr>
            <a:r>
              <a:rPr lang="en-US" sz="1200" dirty="0">
                <a:solidFill>
                  <a:prstClr val="black"/>
                </a:solidFill>
                <a:latin typeface="Verdana" panose="020B0604030504040204" pitchFamily="34" charset="0"/>
                <a:ea typeface="Verdana" panose="020B0604030504040204" pitchFamily="34" charset="0"/>
              </a:rPr>
              <a:t>Click on examples and list 2 of them on your lab sheet.</a:t>
            </a:r>
            <a:endParaRPr lang="en-US" sz="1200" b="1" dirty="0">
              <a:solidFill>
                <a:prstClr val="black"/>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977785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Write I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56A2DF-4520-46F3-815F-D8E267DD9941}"/>
              </a:ext>
            </a:extLst>
          </p:cNvPr>
          <p:cNvSpPr txBox="1"/>
          <p:nvPr userDrawn="1"/>
        </p:nvSpPr>
        <p:spPr>
          <a:xfrm>
            <a:off x="88669" y="586590"/>
            <a:ext cx="2205963" cy="2031325"/>
          </a:xfrm>
          <a:prstGeom prst="rect">
            <a:avLst/>
          </a:prstGeom>
          <a:noFill/>
        </p:spPr>
        <p:txBody>
          <a:bodyPr wrap="square" rtlCol="0">
            <a:spAutoFit/>
          </a:bodyPr>
          <a:lstStyle/>
          <a:p>
            <a:pPr marL="0" marR="0" lvl="0" indent="0" algn="l" defTabSz="1005840" rtl="0" eaLnBrk="1" fontAlgn="auto" latinLnBrk="0" hangingPunct="1">
              <a:lnSpc>
                <a:spcPct val="100000"/>
              </a:lnSpc>
              <a:spcBef>
                <a:spcPts val="0"/>
              </a:spcBef>
              <a:spcAft>
                <a:spcPts val="0"/>
              </a:spcAft>
              <a:buClrTx/>
              <a:buSzTx/>
              <a:buFont typeface="+mj-lt"/>
              <a:buNone/>
              <a:tabLst/>
              <a:defRPr/>
            </a:pPr>
            <a:r>
              <a:rPr lang="en-US" sz="1800" dirty="0">
                <a:solidFill>
                  <a:prstClr val="black"/>
                </a:solidFill>
                <a:latin typeface="Verdana" panose="020B0604030504040204" pitchFamily="34" charset="0"/>
                <a:ea typeface="Verdana" panose="020B0604030504040204" pitchFamily="34" charset="0"/>
              </a:rPr>
              <a:t>Explain the difference between conduction, convection, and radiation.</a:t>
            </a:r>
          </a:p>
          <a:p>
            <a:pPr marL="0" indent="0" defTabSz="1005840">
              <a:buFont typeface="+mj-lt"/>
              <a:buNone/>
            </a:pPr>
            <a:endParaRPr lang="en-US" sz="1800" dirty="0">
              <a:solidFill>
                <a:prstClr val="black"/>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82BA33A4-3EBF-477D-90B2-C11447EBE43F}"/>
              </a:ext>
            </a:extLst>
          </p:cNvPr>
          <p:cNvSpPr txBox="1"/>
          <p:nvPr userDrawn="1"/>
        </p:nvSpPr>
        <p:spPr>
          <a:xfrm>
            <a:off x="2865496" y="771256"/>
            <a:ext cx="5867958" cy="2862322"/>
          </a:xfrm>
          <a:custGeom>
            <a:avLst/>
            <a:gdLst>
              <a:gd name="connsiteX0" fmla="*/ 0 w 5867958"/>
              <a:gd name="connsiteY0" fmla="*/ 0 h 2862322"/>
              <a:gd name="connsiteX1" fmla="*/ 586796 w 5867958"/>
              <a:gd name="connsiteY1" fmla="*/ 0 h 2862322"/>
              <a:gd name="connsiteX2" fmla="*/ 1056232 w 5867958"/>
              <a:gd name="connsiteY2" fmla="*/ 0 h 2862322"/>
              <a:gd name="connsiteX3" fmla="*/ 1760387 w 5867958"/>
              <a:gd name="connsiteY3" fmla="*/ 0 h 2862322"/>
              <a:gd name="connsiteX4" fmla="*/ 2229824 w 5867958"/>
              <a:gd name="connsiteY4" fmla="*/ 0 h 2862322"/>
              <a:gd name="connsiteX5" fmla="*/ 2640581 w 5867958"/>
              <a:gd name="connsiteY5" fmla="*/ 0 h 2862322"/>
              <a:gd name="connsiteX6" fmla="*/ 3344736 w 5867958"/>
              <a:gd name="connsiteY6" fmla="*/ 0 h 2862322"/>
              <a:gd name="connsiteX7" fmla="*/ 3931532 w 5867958"/>
              <a:gd name="connsiteY7" fmla="*/ 0 h 2862322"/>
              <a:gd name="connsiteX8" fmla="*/ 4342289 w 5867958"/>
              <a:gd name="connsiteY8" fmla="*/ 0 h 2862322"/>
              <a:gd name="connsiteX9" fmla="*/ 4929085 w 5867958"/>
              <a:gd name="connsiteY9" fmla="*/ 0 h 2862322"/>
              <a:gd name="connsiteX10" fmla="*/ 5867958 w 5867958"/>
              <a:gd name="connsiteY10" fmla="*/ 0 h 2862322"/>
              <a:gd name="connsiteX11" fmla="*/ 5867958 w 5867958"/>
              <a:gd name="connsiteY11" fmla="*/ 572464 h 2862322"/>
              <a:gd name="connsiteX12" fmla="*/ 5867958 w 5867958"/>
              <a:gd name="connsiteY12" fmla="*/ 1116306 h 2862322"/>
              <a:gd name="connsiteX13" fmla="*/ 5867958 w 5867958"/>
              <a:gd name="connsiteY13" fmla="*/ 1631524 h 2862322"/>
              <a:gd name="connsiteX14" fmla="*/ 5867958 w 5867958"/>
              <a:gd name="connsiteY14" fmla="*/ 2146742 h 2862322"/>
              <a:gd name="connsiteX15" fmla="*/ 5867958 w 5867958"/>
              <a:gd name="connsiteY15" fmla="*/ 2862322 h 2862322"/>
              <a:gd name="connsiteX16" fmla="*/ 5339842 w 5867958"/>
              <a:gd name="connsiteY16" fmla="*/ 2862322 h 2862322"/>
              <a:gd name="connsiteX17" fmla="*/ 4811726 w 5867958"/>
              <a:gd name="connsiteY17" fmla="*/ 2862322 h 2862322"/>
              <a:gd name="connsiteX18" fmla="*/ 4342289 w 5867958"/>
              <a:gd name="connsiteY18" fmla="*/ 2862322 h 2862322"/>
              <a:gd name="connsiteX19" fmla="*/ 3696814 w 5867958"/>
              <a:gd name="connsiteY19" fmla="*/ 2862322 h 2862322"/>
              <a:gd name="connsiteX20" fmla="*/ 3286056 w 5867958"/>
              <a:gd name="connsiteY20" fmla="*/ 2862322 h 2862322"/>
              <a:gd name="connsiteX21" fmla="*/ 2640581 w 5867958"/>
              <a:gd name="connsiteY21" fmla="*/ 2862322 h 2862322"/>
              <a:gd name="connsiteX22" fmla="*/ 2229824 w 5867958"/>
              <a:gd name="connsiteY22" fmla="*/ 2862322 h 2862322"/>
              <a:gd name="connsiteX23" fmla="*/ 1701708 w 5867958"/>
              <a:gd name="connsiteY23" fmla="*/ 2862322 h 2862322"/>
              <a:gd name="connsiteX24" fmla="*/ 1056232 w 5867958"/>
              <a:gd name="connsiteY24" fmla="*/ 2862322 h 2862322"/>
              <a:gd name="connsiteX25" fmla="*/ 586796 w 5867958"/>
              <a:gd name="connsiteY25" fmla="*/ 2862322 h 2862322"/>
              <a:gd name="connsiteX26" fmla="*/ 0 w 5867958"/>
              <a:gd name="connsiteY26" fmla="*/ 2862322 h 2862322"/>
              <a:gd name="connsiteX27" fmla="*/ 0 w 5867958"/>
              <a:gd name="connsiteY27" fmla="*/ 2261234 h 2862322"/>
              <a:gd name="connsiteX28" fmla="*/ 0 w 5867958"/>
              <a:gd name="connsiteY28" fmla="*/ 1688770 h 2862322"/>
              <a:gd name="connsiteX29" fmla="*/ 0 w 5867958"/>
              <a:gd name="connsiteY29" fmla="*/ 1059059 h 2862322"/>
              <a:gd name="connsiteX30" fmla="*/ 0 w 5867958"/>
              <a:gd name="connsiteY30" fmla="*/ 0 h 286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67958" h="2862322" extrusionOk="0">
                <a:moveTo>
                  <a:pt x="0" y="0"/>
                </a:moveTo>
                <a:cubicBezTo>
                  <a:pt x="178393" y="-9186"/>
                  <a:pt x="386501" y="13027"/>
                  <a:pt x="586796" y="0"/>
                </a:cubicBezTo>
                <a:cubicBezTo>
                  <a:pt x="787091" y="-13027"/>
                  <a:pt x="864671" y="21887"/>
                  <a:pt x="1056232" y="0"/>
                </a:cubicBezTo>
                <a:cubicBezTo>
                  <a:pt x="1247793" y="-21887"/>
                  <a:pt x="1573044" y="65074"/>
                  <a:pt x="1760387" y="0"/>
                </a:cubicBezTo>
                <a:cubicBezTo>
                  <a:pt x="1947731" y="-65074"/>
                  <a:pt x="2106354" y="26814"/>
                  <a:pt x="2229824" y="0"/>
                </a:cubicBezTo>
                <a:cubicBezTo>
                  <a:pt x="2353294" y="-26814"/>
                  <a:pt x="2463123" y="18726"/>
                  <a:pt x="2640581" y="0"/>
                </a:cubicBezTo>
                <a:cubicBezTo>
                  <a:pt x="2818039" y="-18726"/>
                  <a:pt x="3020476" y="19457"/>
                  <a:pt x="3344736" y="0"/>
                </a:cubicBezTo>
                <a:cubicBezTo>
                  <a:pt x="3668997" y="-19457"/>
                  <a:pt x="3689598" y="59220"/>
                  <a:pt x="3931532" y="0"/>
                </a:cubicBezTo>
                <a:cubicBezTo>
                  <a:pt x="4173466" y="-59220"/>
                  <a:pt x="4195184" y="21676"/>
                  <a:pt x="4342289" y="0"/>
                </a:cubicBezTo>
                <a:cubicBezTo>
                  <a:pt x="4489394" y="-21676"/>
                  <a:pt x="4797041" y="65465"/>
                  <a:pt x="4929085" y="0"/>
                </a:cubicBezTo>
                <a:cubicBezTo>
                  <a:pt x="5061129" y="-65465"/>
                  <a:pt x="5509759" y="56790"/>
                  <a:pt x="5867958" y="0"/>
                </a:cubicBezTo>
                <a:cubicBezTo>
                  <a:pt x="5911115" y="149712"/>
                  <a:pt x="5847344" y="322712"/>
                  <a:pt x="5867958" y="572464"/>
                </a:cubicBezTo>
                <a:cubicBezTo>
                  <a:pt x="5888572" y="822216"/>
                  <a:pt x="5809448" y="863750"/>
                  <a:pt x="5867958" y="1116306"/>
                </a:cubicBezTo>
                <a:cubicBezTo>
                  <a:pt x="5926468" y="1368862"/>
                  <a:pt x="5831236" y="1438872"/>
                  <a:pt x="5867958" y="1631524"/>
                </a:cubicBezTo>
                <a:cubicBezTo>
                  <a:pt x="5904680" y="1824176"/>
                  <a:pt x="5867128" y="2016771"/>
                  <a:pt x="5867958" y="2146742"/>
                </a:cubicBezTo>
                <a:cubicBezTo>
                  <a:pt x="5868788" y="2276713"/>
                  <a:pt x="5800496" y="2599388"/>
                  <a:pt x="5867958" y="2862322"/>
                </a:cubicBezTo>
                <a:cubicBezTo>
                  <a:pt x="5694004" y="2919999"/>
                  <a:pt x="5501294" y="2855628"/>
                  <a:pt x="5339842" y="2862322"/>
                </a:cubicBezTo>
                <a:cubicBezTo>
                  <a:pt x="5178390" y="2869016"/>
                  <a:pt x="4919619" y="2812532"/>
                  <a:pt x="4811726" y="2862322"/>
                </a:cubicBezTo>
                <a:cubicBezTo>
                  <a:pt x="4703833" y="2912112"/>
                  <a:pt x="4492262" y="2857983"/>
                  <a:pt x="4342289" y="2862322"/>
                </a:cubicBezTo>
                <a:cubicBezTo>
                  <a:pt x="4192316" y="2866661"/>
                  <a:pt x="3874321" y="2825424"/>
                  <a:pt x="3696814" y="2862322"/>
                </a:cubicBezTo>
                <a:cubicBezTo>
                  <a:pt x="3519307" y="2899220"/>
                  <a:pt x="3468677" y="2846982"/>
                  <a:pt x="3286056" y="2862322"/>
                </a:cubicBezTo>
                <a:cubicBezTo>
                  <a:pt x="3103435" y="2877662"/>
                  <a:pt x="2956620" y="2838388"/>
                  <a:pt x="2640581" y="2862322"/>
                </a:cubicBezTo>
                <a:cubicBezTo>
                  <a:pt x="2324543" y="2886256"/>
                  <a:pt x="2403701" y="2823136"/>
                  <a:pt x="2229824" y="2862322"/>
                </a:cubicBezTo>
                <a:cubicBezTo>
                  <a:pt x="2055947" y="2901508"/>
                  <a:pt x="1853087" y="2852223"/>
                  <a:pt x="1701708" y="2862322"/>
                </a:cubicBezTo>
                <a:cubicBezTo>
                  <a:pt x="1550329" y="2872421"/>
                  <a:pt x="1229599" y="2790965"/>
                  <a:pt x="1056232" y="2862322"/>
                </a:cubicBezTo>
                <a:cubicBezTo>
                  <a:pt x="882865" y="2933679"/>
                  <a:pt x="726287" y="2818650"/>
                  <a:pt x="586796" y="2862322"/>
                </a:cubicBezTo>
                <a:cubicBezTo>
                  <a:pt x="447305" y="2905994"/>
                  <a:pt x="194537" y="2842515"/>
                  <a:pt x="0" y="2862322"/>
                </a:cubicBezTo>
                <a:cubicBezTo>
                  <a:pt x="-18318" y="2576288"/>
                  <a:pt x="27873" y="2450374"/>
                  <a:pt x="0" y="2261234"/>
                </a:cubicBezTo>
                <a:cubicBezTo>
                  <a:pt x="-27873" y="2072094"/>
                  <a:pt x="38882" y="1933790"/>
                  <a:pt x="0" y="1688770"/>
                </a:cubicBezTo>
                <a:cubicBezTo>
                  <a:pt x="-38882" y="1443750"/>
                  <a:pt x="54280" y="1330540"/>
                  <a:pt x="0" y="1059059"/>
                </a:cubicBezTo>
                <a:cubicBezTo>
                  <a:pt x="-54280" y="787578"/>
                  <a:pt x="113758" y="482599"/>
                  <a:pt x="0" y="0"/>
                </a:cubicBezTo>
                <a:close/>
              </a:path>
            </a:pathLst>
          </a:custGeom>
          <a:noFill/>
          <a:ln w="19050">
            <a:solidFill>
              <a:srgbClr val="FFC000"/>
            </a:solidFill>
            <a:extLst>
              <a:ext uri="{C807C97D-BFC1-408E-A445-0C87EB9F89A2}">
                <ask:lineSketchStyleProps xmlns:ask="http://schemas.microsoft.com/office/drawing/2018/sketchyshapes" sd="2420881638">
                  <a:prstGeom prst="rect">
                    <a:avLst/>
                  </a:prstGeom>
                  <ask:type>
                    <ask:lineSketchScribble/>
                  </ask:type>
                </ask:lineSketchStyleProps>
              </a:ext>
            </a:extLst>
          </a:ln>
        </p:spPr>
        <p:txBody>
          <a:bodyPr wrap="square"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rPr>
              <a:t>1</a:t>
            </a:r>
            <a:r>
              <a:rPr lang="en-US" sz="1200" dirty="0">
                <a:latin typeface="Georgia" panose="02040502050405020303" pitchFamily="18" charset="0"/>
              </a:rPr>
              <a:t>.</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6" name="TextBox 5">
            <a:extLst>
              <a:ext uri="{FF2B5EF4-FFF2-40B4-BE49-F238E27FC236}">
                <a16:creationId xmlns:a16="http://schemas.microsoft.com/office/drawing/2014/main" id="{61EA24AD-9F3D-4E63-BE36-F669D3383012}"/>
              </a:ext>
            </a:extLst>
          </p:cNvPr>
          <p:cNvSpPr txBox="1"/>
          <p:nvPr userDrawn="1"/>
        </p:nvSpPr>
        <p:spPr>
          <a:xfrm>
            <a:off x="4089328" y="47691"/>
            <a:ext cx="2805994"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Question 1</a:t>
            </a:r>
          </a:p>
        </p:txBody>
      </p:sp>
    </p:spTree>
    <p:extLst>
      <p:ext uri="{BB962C8B-B14F-4D97-AF65-F5344CB8AC3E}">
        <p14:creationId xmlns:p14="http://schemas.microsoft.com/office/powerpoint/2010/main" val="38932984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Write I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56A2DF-4520-46F3-815F-D8E267DD9941}"/>
              </a:ext>
            </a:extLst>
          </p:cNvPr>
          <p:cNvSpPr txBox="1"/>
          <p:nvPr userDrawn="1"/>
        </p:nvSpPr>
        <p:spPr>
          <a:xfrm>
            <a:off x="119842" y="278523"/>
            <a:ext cx="2205963" cy="2108269"/>
          </a:xfrm>
          <a:prstGeom prst="rect">
            <a:avLst/>
          </a:prstGeom>
          <a:noFill/>
        </p:spPr>
        <p:txBody>
          <a:bodyPr wrap="square" rtlCol="0">
            <a:spAutoFit/>
          </a:bodyPr>
          <a:lstStyle/>
          <a:p>
            <a:pPr marL="0" indent="0" defTabSz="1005840">
              <a:spcAft>
                <a:spcPts val="600"/>
              </a:spcAft>
              <a:buFont typeface="+mj-lt"/>
              <a:buNone/>
            </a:pPr>
            <a:r>
              <a:rPr lang="en-US" sz="1800" dirty="0">
                <a:solidFill>
                  <a:prstClr val="black"/>
                </a:solidFill>
                <a:latin typeface="Verdana" panose="020B0604030504040204" pitchFamily="34" charset="0"/>
                <a:ea typeface="Verdana" panose="020B0604030504040204" pitchFamily="34" charset="0"/>
              </a:rPr>
              <a:t>Explain what is happening in this diagram. </a:t>
            </a:r>
          </a:p>
          <a:p>
            <a:pPr marL="0" indent="0" defTabSz="1005840">
              <a:buFont typeface="+mj-lt"/>
              <a:buNone/>
            </a:pPr>
            <a:r>
              <a:rPr lang="en-US" sz="1800" dirty="0">
                <a:solidFill>
                  <a:prstClr val="black"/>
                </a:solidFill>
                <a:latin typeface="Verdana" panose="020B0604030504040204" pitchFamily="34" charset="0"/>
                <a:ea typeface="Verdana" panose="020B0604030504040204" pitchFamily="34" charset="0"/>
              </a:rPr>
              <a:t>Also, describe what heat transfer process is taking place.</a:t>
            </a:r>
          </a:p>
        </p:txBody>
      </p:sp>
      <p:sp>
        <p:nvSpPr>
          <p:cNvPr id="5" name="TextBox 4">
            <a:extLst>
              <a:ext uri="{FF2B5EF4-FFF2-40B4-BE49-F238E27FC236}">
                <a16:creationId xmlns:a16="http://schemas.microsoft.com/office/drawing/2014/main" id="{82BA33A4-3EBF-477D-90B2-C11447EBE43F}"/>
              </a:ext>
            </a:extLst>
          </p:cNvPr>
          <p:cNvSpPr txBox="1"/>
          <p:nvPr userDrawn="1"/>
        </p:nvSpPr>
        <p:spPr>
          <a:xfrm>
            <a:off x="2865496" y="771256"/>
            <a:ext cx="5867958" cy="2862322"/>
          </a:xfrm>
          <a:custGeom>
            <a:avLst/>
            <a:gdLst>
              <a:gd name="connsiteX0" fmla="*/ 0 w 5867958"/>
              <a:gd name="connsiteY0" fmla="*/ 0 h 2862322"/>
              <a:gd name="connsiteX1" fmla="*/ 586796 w 5867958"/>
              <a:gd name="connsiteY1" fmla="*/ 0 h 2862322"/>
              <a:gd name="connsiteX2" fmla="*/ 1056232 w 5867958"/>
              <a:gd name="connsiteY2" fmla="*/ 0 h 2862322"/>
              <a:gd name="connsiteX3" fmla="*/ 1760387 w 5867958"/>
              <a:gd name="connsiteY3" fmla="*/ 0 h 2862322"/>
              <a:gd name="connsiteX4" fmla="*/ 2229824 w 5867958"/>
              <a:gd name="connsiteY4" fmla="*/ 0 h 2862322"/>
              <a:gd name="connsiteX5" fmla="*/ 2640581 w 5867958"/>
              <a:gd name="connsiteY5" fmla="*/ 0 h 2862322"/>
              <a:gd name="connsiteX6" fmla="*/ 3344736 w 5867958"/>
              <a:gd name="connsiteY6" fmla="*/ 0 h 2862322"/>
              <a:gd name="connsiteX7" fmla="*/ 3931532 w 5867958"/>
              <a:gd name="connsiteY7" fmla="*/ 0 h 2862322"/>
              <a:gd name="connsiteX8" fmla="*/ 4342289 w 5867958"/>
              <a:gd name="connsiteY8" fmla="*/ 0 h 2862322"/>
              <a:gd name="connsiteX9" fmla="*/ 4929085 w 5867958"/>
              <a:gd name="connsiteY9" fmla="*/ 0 h 2862322"/>
              <a:gd name="connsiteX10" fmla="*/ 5867958 w 5867958"/>
              <a:gd name="connsiteY10" fmla="*/ 0 h 2862322"/>
              <a:gd name="connsiteX11" fmla="*/ 5867958 w 5867958"/>
              <a:gd name="connsiteY11" fmla="*/ 572464 h 2862322"/>
              <a:gd name="connsiteX12" fmla="*/ 5867958 w 5867958"/>
              <a:gd name="connsiteY12" fmla="*/ 1116306 h 2862322"/>
              <a:gd name="connsiteX13" fmla="*/ 5867958 w 5867958"/>
              <a:gd name="connsiteY13" fmla="*/ 1631524 h 2862322"/>
              <a:gd name="connsiteX14" fmla="*/ 5867958 w 5867958"/>
              <a:gd name="connsiteY14" fmla="*/ 2146742 h 2862322"/>
              <a:gd name="connsiteX15" fmla="*/ 5867958 w 5867958"/>
              <a:gd name="connsiteY15" fmla="*/ 2862322 h 2862322"/>
              <a:gd name="connsiteX16" fmla="*/ 5339842 w 5867958"/>
              <a:gd name="connsiteY16" fmla="*/ 2862322 h 2862322"/>
              <a:gd name="connsiteX17" fmla="*/ 4811726 w 5867958"/>
              <a:gd name="connsiteY17" fmla="*/ 2862322 h 2862322"/>
              <a:gd name="connsiteX18" fmla="*/ 4342289 w 5867958"/>
              <a:gd name="connsiteY18" fmla="*/ 2862322 h 2862322"/>
              <a:gd name="connsiteX19" fmla="*/ 3696814 w 5867958"/>
              <a:gd name="connsiteY19" fmla="*/ 2862322 h 2862322"/>
              <a:gd name="connsiteX20" fmla="*/ 3286056 w 5867958"/>
              <a:gd name="connsiteY20" fmla="*/ 2862322 h 2862322"/>
              <a:gd name="connsiteX21" fmla="*/ 2640581 w 5867958"/>
              <a:gd name="connsiteY21" fmla="*/ 2862322 h 2862322"/>
              <a:gd name="connsiteX22" fmla="*/ 2229824 w 5867958"/>
              <a:gd name="connsiteY22" fmla="*/ 2862322 h 2862322"/>
              <a:gd name="connsiteX23" fmla="*/ 1701708 w 5867958"/>
              <a:gd name="connsiteY23" fmla="*/ 2862322 h 2862322"/>
              <a:gd name="connsiteX24" fmla="*/ 1056232 w 5867958"/>
              <a:gd name="connsiteY24" fmla="*/ 2862322 h 2862322"/>
              <a:gd name="connsiteX25" fmla="*/ 586796 w 5867958"/>
              <a:gd name="connsiteY25" fmla="*/ 2862322 h 2862322"/>
              <a:gd name="connsiteX26" fmla="*/ 0 w 5867958"/>
              <a:gd name="connsiteY26" fmla="*/ 2862322 h 2862322"/>
              <a:gd name="connsiteX27" fmla="*/ 0 w 5867958"/>
              <a:gd name="connsiteY27" fmla="*/ 2261234 h 2862322"/>
              <a:gd name="connsiteX28" fmla="*/ 0 w 5867958"/>
              <a:gd name="connsiteY28" fmla="*/ 1688770 h 2862322"/>
              <a:gd name="connsiteX29" fmla="*/ 0 w 5867958"/>
              <a:gd name="connsiteY29" fmla="*/ 1059059 h 2862322"/>
              <a:gd name="connsiteX30" fmla="*/ 0 w 5867958"/>
              <a:gd name="connsiteY30" fmla="*/ 0 h 286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67958" h="2862322" extrusionOk="0">
                <a:moveTo>
                  <a:pt x="0" y="0"/>
                </a:moveTo>
                <a:cubicBezTo>
                  <a:pt x="178393" y="-9186"/>
                  <a:pt x="386501" y="13027"/>
                  <a:pt x="586796" y="0"/>
                </a:cubicBezTo>
                <a:cubicBezTo>
                  <a:pt x="787091" y="-13027"/>
                  <a:pt x="864671" y="21887"/>
                  <a:pt x="1056232" y="0"/>
                </a:cubicBezTo>
                <a:cubicBezTo>
                  <a:pt x="1247793" y="-21887"/>
                  <a:pt x="1573044" y="65074"/>
                  <a:pt x="1760387" y="0"/>
                </a:cubicBezTo>
                <a:cubicBezTo>
                  <a:pt x="1947731" y="-65074"/>
                  <a:pt x="2106354" y="26814"/>
                  <a:pt x="2229824" y="0"/>
                </a:cubicBezTo>
                <a:cubicBezTo>
                  <a:pt x="2353294" y="-26814"/>
                  <a:pt x="2463123" y="18726"/>
                  <a:pt x="2640581" y="0"/>
                </a:cubicBezTo>
                <a:cubicBezTo>
                  <a:pt x="2818039" y="-18726"/>
                  <a:pt x="3020476" y="19457"/>
                  <a:pt x="3344736" y="0"/>
                </a:cubicBezTo>
                <a:cubicBezTo>
                  <a:pt x="3668997" y="-19457"/>
                  <a:pt x="3689598" y="59220"/>
                  <a:pt x="3931532" y="0"/>
                </a:cubicBezTo>
                <a:cubicBezTo>
                  <a:pt x="4173466" y="-59220"/>
                  <a:pt x="4195184" y="21676"/>
                  <a:pt x="4342289" y="0"/>
                </a:cubicBezTo>
                <a:cubicBezTo>
                  <a:pt x="4489394" y="-21676"/>
                  <a:pt x="4797041" y="65465"/>
                  <a:pt x="4929085" y="0"/>
                </a:cubicBezTo>
                <a:cubicBezTo>
                  <a:pt x="5061129" y="-65465"/>
                  <a:pt x="5509759" y="56790"/>
                  <a:pt x="5867958" y="0"/>
                </a:cubicBezTo>
                <a:cubicBezTo>
                  <a:pt x="5911115" y="149712"/>
                  <a:pt x="5847344" y="322712"/>
                  <a:pt x="5867958" y="572464"/>
                </a:cubicBezTo>
                <a:cubicBezTo>
                  <a:pt x="5888572" y="822216"/>
                  <a:pt x="5809448" y="863750"/>
                  <a:pt x="5867958" y="1116306"/>
                </a:cubicBezTo>
                <a:cubicBezTo>
                  <a:pt x="5926468" y="1368862"/>
                  <a:pt x="5831236" y="1438872"/>
                  <a:pt x="5867958" y="1631524"/>
                </a:cubicBezTo>
                <a:cubicBezTo>
                  <a:pt x="5904680" y="1824176"/>
                  <a:pt x="5867128" y="2016771"/>
                  <a:pt x="5867958" y="2146742"/>
                </a:cubicBezTo>
                <a:cubicBezTo>
                  <a:pt x="5868788" y="2276713"/>
                  <a:pt x="5800496" y="2599388"/>
                  <a:pt x="5867958" y="2862322"/>
                </a:cubicBezTo>
                <a:cubicBezTo>
                  <a:pt x="5694004" y="2919999"/>
                  <a:pt x="5501294" y="2855628"/>
                  <a:pt x="5339842" y="2862322"/>
                </a:cubicBezTo>
                <a:cubicBezTo>
                  <a:pt x="5178390" y="2869016"/>
                  <a:pt x="4919619" y="2812532"/>
                  <a:pt x="4811726" y="2862322"/>
                </a:cubicBezTo>
                <a:cubicBezTo>
                  <a:pt x="4703833" y="2912112"/>
                  <a:pt x="4492262" y="2857983"/>
                  <a:pt x="4342289" y="2862322"/>
                </a:cubicBezTo>
                <a:cubicBezTo>
                  <a:pt x="4192316" y="2866661"/>
                  <a:pt x="3874321" y="2825424"/>
                  <a:pt x="3696814" y="2862322"/>
                </a:cubicBezTo>
                <a:cubicBezTo>
                  <a:pt x="3519307" y="2899220"/>
                  <a:pt x="3468677" y="2846982"/>
                  <a:pt x="3286056" y="2862322"/>
                </a:cubicBezTo>
                <a:cubicBezTo>
                  <a:pt x="3103435" y="2877662"/>
                  <a:pt x="2956620" y="2838388"/>
                  <a:pt x="2640581" y="2862322"/>
                </a:cubicBezTo>
                <a:cubicBezTo>
                  <a:pt x="2324543" y="2886256"/>
                  <a:pt x="2403701" y="2823136"/>
                  <a:pt x="2229824" y="2862322"/>
                </a:cubicBezTo>
                <a:cubicBezTo>
                  <a:pt x="2055947" y="2901508"/>
                  <a:pt x="1853087" y="2852223"/>
                  <a:pt x="1701708" y="2862322"/>
                </a:cubicBezTo>
                <a:cubicBezTo>
                  <a:pt x="1550329" y="2872421"/>
                  <a:pt x="1229599" y="2790965"/>
                  <a:pt x="1056232" y="2862322"/>
                </a:cubicBezTo>
                <a:cubicBezTo>
                  <a:pt x="882865" y="2933679"/>
                  <a:pt x="726287" y="2818650"/>
                  <a:pt x="586796" y="2862322"/>
                </a:cubicBezTo>
                <a:cubicBezTo>
                  <a:pt x="447305" y="2905994"/>
                  <a:pt x="194537" y="2842515"/>
                  <a:pt x="0" y="2862322"/>
                </a:cubicBezTo>
                <a:cubicBezTo>
                  <a:pt x="-18318" y="2576288"/>
                  <a:pt x="27873" y="2450374"/>
                  <a:pt x="0" y="2261234"/>
                </a:cubicBezTo>
                <a:cubicBezTo>
                  <a:pt x="-27873" y="2072094"/>
                  <a:pt x="38882" y="1933790"/>
                  <a:pt x="0" y="1688770"/>
                </a:cubicBezTo>
                <a:cubicBezTo>
                  <a:pt x="-38882" y="1443750"/>
                  <a:pt x="54280" y="1330540"/>
                  <a:pt x="0" y="1059059"/>
                </a:cubicBezTo>
                <a:cubicBezTo>
                  <a:pt x="-54280" y="787578"/>
                  <a:pt x="113758" y="482599"/>
                  <a:pt x="0" y="0"/>
                </a:cubicBezTo>
                <a:close/>
              </a:path>
            </a:pathLst>
          </a:custGeom>
          <a:noFill/>
          <a:ln w="19050">
            <a:solidFill>
              <a:srgbClr val="FFC000"/>
            </a:solidFill>
            <a:extLst>
              <a:ext uri="{C807C97D-BFC1-408E-A445-0C87EB9F89A2}">
                <ask:lineSketchStyleProps xmlns:ask="http://schemas.microsoft.com/office/drawing/2018/sketchyshapes" sd="2420881638">
                  <a:prstGeom prst="rect">
                    <a:avLst/>
                  </a:prstGeom>
                  <ask:type>
                    <ask:lineSketchScribble/>
                  </ask:type>
                </ask:lineSketchStyleProps>
              </a:ext>
            </a:extLst>
          </a:ln>
        </p:spPr>
        <p:txBody>
          <a:bodyPr wrap="square" rtlCol="0">
            <a:spAutoFit/>
          </a:bodyPr>
          <a:lstStyle/>
          <a:p>
            <a:r>
              <a:rPr lang="en-US" sz="1200" b="0" dirty="0">
                <a:latin typeface="Verdana" panose="020B0604030504040204" pitchFamily="34" charset="0"/>
                <a:ea typeface="Verdana" panose="020B0604030504040204" pitchFamily="34" charset="0"/>
                <a:cs typeface="Verdana" panose="020B0604030504040204" pitchFamily="34" charset="0"/>
              </a:rPr>
              <a:t>2</a:t>
            </a:r>
            <a:r>
              <a:rPr lang="en-US" sz="1200" b="0" dirty="0">
                <a:latin typeface="Georgia" panose="02040502050405020303" pitchFamily="18" charset="0"/>
                <a:ea typeface="Verdana" panose="020B0604030504040204" pitchFamily="34" charset="0"/>
                <a:cs typeface="+mj-cs"/>
              </a:rPr>
              <a:t>.</a:t>
            </a:r>
          </a:p>
          <a:p>
            <a:endParaRPr lang="en-US" sz="1200" b="0" dirty="0">
              <a:latin typeface="Georgia" panose="02040502050405020303" pitchFamily="18" charset="0"/>
              <a:ea typeface="Verdana" panose="020B0604030504040204" pitchFamily="34" charset="0"/>
              <a:cs typeface="+mj-cs"/>
            </a:endParaRPr>
          </a:p>
          <a:p>
            <a:endParaRPr lang="en-US" sz="1200" b="0" dirty="0">
              <a:latin typeface="Georgia" panose="02040502050405020303" pitchFamily="18" charset="0"/>
              <a:ea typeface="Verdana" panose="020B0604030504040204" pitchFamily="34" charset="0"/>
              <a:cs typeface="+mj-cs"/>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p:txBody>
      </p:sp>
      <p:sp>
        <p:nvSpPr>
          <p:cNvPr id="6" name="TextBox 5">
            <a:extLst>
              <a:ext uri="{FF2B5EF4-FFF2-40B4-BE49-F238E27FC236}">
                <a16:creationId xmlns:a16="http://schemas.microsoft.com/office/drawing/2014/main" id="{61EA24AD-9F3D-4E63-BE36-F669D3383012}"/>
              </a:ext>
            </a:extLst>
          </p:cNvPr>
          <p:cNvSpPr txBox="1"/>
          <p:nvPr userDrawn="1"/>
        </p:nvSpPr>
        <p:spPr>
          <a:xfrm>
            <a:off x="4089328" y="47691"/>
            <a:ext cx="2805994"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Question 2</a:t>
            </a:r>
          </a:p>
        </p:txBody>
      </p:sp>
      <p:pic>
        <p:nvPicPr>
          <p:cNvPr id="7" name="Picture 6">
            <a:extLst>
              <a:ext uri="{FF2B5EF4-FFF2-40B4-BE49-F238E27FC236}">
                <a16:creationId xmlns:a16="http://schemas.microsoft.com/office/drawing/2014/main" id="{CE0F1DBB-CFB4-4BA6-BDA5-F85B8496753F}"/>
              </a:ext>
            </a:extLst>
          </p:cNvPr>
          <p:cNvPicPr>
            <a:picLocks noChangeAspect="1"/>
          </p:cNvPicPr>
          <p:nvPr userDrawn="1"/>
        </p:nvPicPr>
        <p:blipFill>
          <a:blip r:embed="rId2"/>
          <a:stretch>
            <a:fillRect/>
          </a:stretch>
        </p:blipFill>
        <p:spPr>
          <a:xfrm>
            <a:off x="119842" y="3402746"/>
            <a:ext cx="3083528" cy="1462231"/>
          </a:xfrm>
          <a:prstGeom prst="rect">
            <a:avLst/>
          </a:prstGeom>
          <a:ln>
            <a:solidFill>
              <a:schemeClr val="tx1"/>
            </a:solidFill>
          </a:ln>
        </p:spPr>
      </p:pic>
    </p:spTree>
    <p:extLst>
      <p:ext uri="{BB962C8B-B14F-4D97-AF65-F5344CB8AC3E}">
        <p14:creationId xmlns:p14="http://schemas.microsoft.com/office/powerpoint/2010/main" val="2754683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Write I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56A2DF-4520-46F3-815F-D8E267DD9941}"/>
              </a:ext>
            </a:extLst>
          </p:cNvPr>
          <p:cNvSpPr txBox="1"/>
          <p:nvPr userDrawn="1"/>
        </p:nvSpPr>
        <p:spPr>
          <a:xfrm>
            <a:off x="99060" y="586591"/>
            <a:ext cx="2205963" cy="2862322"/>
          </a:xfrm>
          <a:prstGeom prst="rect">
            <a:avLst/>
          </a:prstGeom>
          <a:noFill/>
        </p:spPr>
        <p:txBody>
          <a:bodyPr wrap="square" rtlCol="0">
            <a:spAutoFit/>
          </a:bodyPr>
          <a:lstStyle/>
          <a:p>
            <a:pPr marL="0" marR="0" lvl="0" indent="0" algn="l" defTabSz="1005840" rtl="0" eaLnBrk="1" fontAlgn="auto" latinLnBrk="0" hangingPunct="1">
              <a:lnSpc>
                <a:spcPct val="100000"/>
              </a:lnSpc>
              <a:spcBef>
                <a:spcPts val="0"/>
              </a:spcBef>
              <a:spcAft>
                <a:spcPts val="0"/>
              </a:spcAft>
              <a:buClrTx/>
              <a:buSzTx/>
              <a:buFont typeface="+mj-lt"/>
              <a:buNone/>
              <a:tabLst/>
              <a:defRPr/>
            </a:pPr>
            <a:r>
              <a:rPr lang="en-US" sz="1800" dirty="0">
                <a:solidFill>
                  <a:prstClr val="black"/>
                </a:solidFill>
                <a:latin typeface="Verdana" panose="020B0604030504040204" pitchFamily="34" charset="0"/>
                <a:ea typeface="Verdana" panose="020B0604030504040204" pitchFamily="34" charset="0"/>
              </a:rPr>
              <a:t>Explain why it’s much colder at the bottom of a pool than at the top. Also, describe what heat transfer process(es) is taking place.</a:t>
            </a:r>
          </a:p>
          <a:p>
            <a:pPr marL="0" indent="0" defTabSz="1005840">
              <a:buFont typeface="+mj-lt"/>
              <a:buNone/>
            </a:pPr>
            <a:endParaRPr lang="en-US" sz="1800" dirty="0">
              <a:solidFill>
                <a:prstClr val="black"/>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82BA33A4-3EBF-477D-90B2-C11447EBE43F}"/>
              </a:ext>
            </a:extLst>
          </p:cNvPr>
          <p:cNvSpPr txBox="1"/>
          <p:nvPr userDrawn="1"/>
        </p:nvSpPr>
        <p:spPr>
          <a:xfrm>
            <a:off x="2865496" y="771256"/>
            <a:ext cx="5867958" cy="2862322"/>
          </a:xfrm>
          <a:custGeom>
            <a:avLst/>
            <a:gdLst>
              <a:gd name="connsiteX0" fmla="*/ 0 w 5867958"/>
              <a:gd name="connsiteY0" fmla="*/ 0 h 2862322"/>
              <a:gd name="connsiteX1" fmla="*/ 586796 w 5867958"/>
              <a:gd name="connsiteY1" fmla="*/ 0 h 2862322"/>
              <a:gd name="connsiteX2" fmla="*/ 1056232 w 5867958"/>
              <a:gd name="connsiteY2" fmla="*/ 0 h 2862322"/>
              <a:gd name="connsiteX3" fmla="*/ 1760387 w 5867958"/>
              <a:gd name="connsiteY3" fmla="*/ 0 h 2862322"/>
              <a:gd name="connsiteX4" fmla="*/ 2229824 w 5867958"/>
              <a:gd name="connsiteY4" fmla="*/ 0 h 2862322"/>
              <a:gd name="connsiteX5" fmla="*/ 2640581 w 5867958"/>
              <a:gd name="connsiteY5" fmla="*/ 0 h 2862322"/>
              <a:gd name="connsiteX6" fmla="*/ 3344736 w 5867958"/>
              <a:gd name="connsiteY6" fmla="*/ 0 h 2862322"/>
              <a:gd name="connsiteX7" fmla="*/ 3931532 w 5867958"/>
              <a:gd name="connsiteY7" fmla="*/ 0 h 2862322"/>
              <a:gd name="connsiteX8" fmla="*/ 4342289 w 5867958"/>
              <a:gd name="connsiteY8" fmla="*/ 0 h 2862322"/>
              <a:gd name="connsiteX9" fmla="*/ 4929085 w 5867958"/>
              <a:gd name="connsiteY9" fmla="*/ 0 h 2862322"/>
              <a:gd name="connsiteX10" fmla="*/ 5867958 w 5867958"/>
              <a:gd name="connsiteY10" fmla="*/ 0 h 2862322"/>
              <a:gd name="connsiteX11" fmla="*/ 5867958 w 5867958"/>
              <a:gd name="connsiteY11" fmla="*/ 572464 h 2862322"/>
              <a:gd name="connsiteX12" fmla="*/ 5867958 w 5867958"/>
              <a:gd name="connsiteY12" fmla="*/ 1116306 h 2862322"/>
              <a:gd name="connsiteX13" fmla="*/ 5867958 w 5867958"/>
              <a:gd name="connsiteY13" fmla="*/ 1631524 h 2862322"/>
              <a:gd name="connsiteX14" fmla="*/ 5867958 w 5867958"/>
              <a:gd name="connsiteY14" fmla="*/ 2146742 h 2862322"/>
              <a:gd name="connsiteX15" fmla="*/ 5867958 w 5867958"/>
              <a:gd name="connsiteY15" fmla="*/ 2862322 h 2862322"/>
              <a:gd name="connsiteX16" fmla="*/ 5339842 w 5867958"/>
              <a:gd name="connsiteY16" fmla="*/ 2862322 h 2862322"/>
              <a:gd name="connsiteX17" fmla="*/ 4811726 w 5867958"/>
              <a:gd name="connsiteY17" fmla="*/ 2862322 h 2862322"/>
              <a:gd name="connsiteX18" fmla="*/ 4342289 w 5867958"/>
              <a:gd name="connsiteY18" fmla="*/ 2862322 h 2862322"/>
              <a:gd name="connsiteX19" fmla="*/ 3696814 w 5867958"/>
              <a:gd name="connsiteY19" fmla="*/ 2862322 h 2862322"/>
              <a:gd name="connsiteX20" fmla="*/ 3286056 w 5867958"/>
              <a:gd name="connsiteY20" fmla="*/ 2862322 h 2862322"/>
              <a:gd name="connsiteX21" fmla="*/ 2640581 w 5867958"/>
              <a:gd name="connsiteY21" fmla="*/ 2862322 h 2862322"/>
              <a:gd name="connsiteX22" fmla="*/ 2229824 w 5867958"/>
              <a:gd name="connsiteY22" fmla="*/ 2862322 h 2862322"/>
              <a:gd name="connsiteX23" fmla="*/ 1701708 w 5867958"/>
              <a:gd name="connsiteY23" fmla="*/ 2862322 h 2862322"/>
              <a:gd name="connsiteX24" fmla="*/ 1056232 w 5867958"/>
              <a:gd name="connsiteY24" fmla="*/ 2862322 h 2862322"/>
              <a:gd name="connsiteX25" fmla="*/ 586796 w 5867958"/>
              <a:gd name="connsiteY25" fmla="*/ 2862322 h 2862322"/>
              <a:gd name="connsiteX26" fmla="*/ 0 w 5867958"/>
              <a:gd name="connsiteY26" fmla="*/ 2862322 h 2862322"/>
              <a:gd name="connsiteX27" fmla="*/ 0 w 5867958"/>
              <a:gd name="connsiteY27" fmla="*/ 2261234 h 2862322"/>
              <a:gd name="connsiteX28" fmla="*/ 0 w 5867958"/>
              <a:gd name="connsiteY28" fmla="*/ 1688770 h 2862322"/>
              <a:gd name="connsiteX29" fmla="*/ 0 w 5867958"/>
              <a:gd name="connsiteY29" fmla="*/ 1059059 h 2862322"/>
              <a:gd name="connsiteX30" fmla="*/ 0 w 5867958"/>
              <a:gd name="connsiteY30" fmla="*/ 0 h 286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67958" h="2862322" extrusionOk="0">
                <a:moveTo>
                  <a:pt x="0" y="0"/>
                </a:moveTo>
                <a:cubicBezTo>
                  <a:pt x="178393" y="-9186"/>
                  <a:pt x="386501" y="13027"/>
                  <a:pt x="586796" y="0"/>
                </a:cubicBezTo>
                <a:cubicBezTo>
                  <a:pt x="787091" y="-13027"/>
                  <a:pt x="864671" y="21887"/>
                  <a:pt x="1056232" y="0"/>
                </a:cubicBezTo>
                <a:cubicBezTo>
                  <a:pt x="1247793" y="-21887"/>
                  <a:pt x="1573044" y="65074"/>
                  <a:pt x="1760387" y="0"/>
                </a:cubicBezTo>
                <a:cubicBezTo>
                  <a:pt x="1947731" y="-65074"/>
                  <a:pt x="2106354" y="26814"/>
                  <a:pt x="2229824" y="0"/>
                </a:cubicBezTo>
                <a:cubicBezTo>
                  <a:pt x="2353294" y="-26814"/>
                  <a:pt x="2463123" y="18726"/>
                  <a:pt x="2640581" y="0"/>
                </a:cubicBezTo>
                <a:cubicBezTo>
                  <a:pt x="2818039" y="-18726"/>
                  <a:pt x="3020476" y="19457"/>
                  <a:pt x="3344736" y="0"/>
                </a:cubicBezTo>
                <a:cubicBezTo>
                  <a:pt x="3668997" y="-19457"/>
                  <a:pt x="3689598" y="59220"/>
                  <a:pt x="3931532" y="0"/>
                </a:cubicBezTo>
                <a:cubicBezTo>
                  <a:pt x="4173466" y="-59220"/>
                  <a:pt x="4195184" y="21676"/>
                  <a:pt x="4342289" y="0"/>
                </a:cubicBezTo>
                <a:cubicBezTo>
                  <a:pt x="4489394" y="-21676"/>
                  <a:pt x="4797041" y="65465"/>
                  <a:pt x="4929085" y="0"/>
                </a:cubicBezTo>
                <a:cubicBezTo>
                  <a:pt x="5061129" y="-65465"/>
                  <a:pt x="5509759" y="56790"/>
                  <a:pt x="5867958" y="0"/>
                </a:cubicBezTo>
                <a:cubicBezTo>
                  <a:pt x="5911115" y="149712"/>
                  <a:pt x="5847344" y="322712"/>
                  <a:pt x="5867958" y="572464"/>
                </a:cubicBezTo>
                <a:cubicBezTo>
                  <a:pt x="5888572" y="822216"/>
                  <a:pt x="5809448" y="863750"/>
                  <a:pt x="5867958" y="1116306"/>
                </a:cubicBezTo>
                <a:cubicBezTo>
                  <a:pt x="5926468" y="1368862"/>
                  <a:pt x="5831236" y="1438872"/>
                  <a:pt x="5867958" y="1631524"/>
                </a:cubicBezTo>
                <a:cubicBezTo>
                  <a:pt x="5904680" y="1824176"/>
                  <a:pt x="5867128" y="2016771"/>
                  <a:pt x="5867958" y="2146742"/>
                </a:cubicBezTo>
                <a:cubicBezTo>
                  <a:pt x="5868788" y="2276713"/>
                  <a:pt x="5800496" y="2599388"/>
                  <a:pt x="5867958" y="2862322"/>
                </a:cubicBezTo>
                <a:cubicBezTo>
                  <a:pt x="5694004" y="2919999"/>
                  <a:pt x="5501294" y="2855628"/>
                  <a:pt x="5339842" y="2862322"/>
                </a:cubicBezTo>
                <a:cubicBezTo>
                  <a:pt x="5178390" y="2869016"/>
                  <a:pt x="4919619" y="2812532"/>
                  <a:pt x="4811726" y="2862322"/>
                </a:cubicBezTo>
                <a:cubicBezTo>
                  <a:pt x="4703833" y="2912112"/>
                  <a:pt x="4492262" y="2857983"/>
                  <a:pt x="4342289" y="2862322"/>
                </a:cubicBezTo>
                <a:cubicBezTo>
                  <a:pt x="4192316" y="2866661"/>
                  <a:pt x="3874321" y="2825424"/>
                  <a:pt x="3696814" y="2862322"/>
                </a:cubicBezTo>
                <a:cubicBezTo>
                  <a:pt x="3519307" y="2899220"/>
                  <a:pt x="3468677" y="2846982"/>
                  <a:pt x="3286056" y="2862322"/>
                </a:cubicBezTo>
                <a:cubicBezTo>
                  <a:pt x="3103435" y="2877662"/>
                  <a:pt x="2956620" y="2838388"/>
                  <a:pt x="2640581" y="2862322"/>
                </a:cubicBezTo>
                <a:cubicBezTo>
                  <a:pt x="2324543" y="2886256"/>
                  <a:pt x="2403701" y="2823136"/>
                  <a:pt x="2229824" y="2862322"/>
                </a:cubicBezTo>
                <a:cubicBezTo>
                  <a:pt x="2055947" y="2901508"/>
                  <a:pt x="1853087" y="2852223"/>
                  <a:pt x="1701708" y="2862322"/>
                </a:cubicBezTo>
                <a:cubicBezTo>
                  <a:pt x="1550329" y="2872421"/>
                  <a:pt x="1229599" y="2790965"/>
                  <a:pt x="1056232" y="2862322"/>
                </a:cubicBezTo>
                <a:cubicBezTo>
                  <a:pt x="882865" y="2933679"/>
                  <a:pt x="726287" y="2818650"/>
                  <a:pt x="586796" y="2862322"/>
                </a:cubicBezTo>
                <a:cubicBezTo>
                  <a:pt x="447305" y="2905994"/>
                  <a:pt x="194537" y="2842515"/>
                  <a:pt x="0" y="2862322"/>
                </a:cubicBezTo>
                <a:cubicBezTo>
                  <a:pt x="-18318" y="2576288"/>
                  <a:pt x="27873" y="2450374"/>
                  <a:pt x="0" y="2261234"/>
                </a:cubicBezTo>
                <a:cubicBezTo>
                  <a:pt x="-27873" y="2072094"/>
                  <a:pt x="38882" y="1933790"/>
                  <a:pt x="0" y="1688770"/>
                </a:cubicBezTo>
                <a:cubicBezTo>
                  <a:pt x="-38882" y="1443750"/>
                  <a:pt x="54280" y="1330540"/>
                  <a:pt x="0" y="1059059"/>
                </a:cubicBezTo>
                <a:cubicBezTo>
                  <a:pt x="-54280" y="787578"/>
                  <a:pt x="113758" y="482599"/>
                  <a:pt x="0" y="0"/>
                </a:cubicBezTo>
                <a:close/>
              </a:path>
            </a:pathLst>
          </a:custGeom>
          <a:noFill/>
          <a:ln w="19050">
            <a:solidFill>
              <a:srgbClr val="FFC000"/>
            </a:solidFill>
            <a:extLst>
              <a:ext uri="{C807C97D-BFC1-408E-A445-0C87EB9F89A2}">
                <ask:lineSketchStyleProps xmlns:ask="http://schemas.microsoft.com/office/drawing/2018/sketchyshapes" sd="2420881638">
                  <a:prstGeom prst="rect">
                    <a:avLst/>
                  </a:prstGeom>
                  <ask:type>
                    <ask:lineSketchScribble/>
                  </ask:type>
                </ask:lineSketchStyleProps>
              </a:ext>
            </a:extLst>
          </a:ln>
        </p:spPr>
        <p:txBody>
          <a:bodyPr wrap="square"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rPr>
              <a:t>3</a:t>
            </a:r>
            <a:r>
              <a:rPr lang="en-US" sz="1200" dirty="0">
                <a:latin typeface="Georgia" panose="02040502050405020303" pitchFamily="18" charset="0"/>
              </a:rPr>
              <a:t>.</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6" name="TextBox 5">
            <a:extLst>
              <a:ext uri="{FF2B5EF4-FFF2-40B4-BE49-F238E27FC236}">
                <a16:creationId xmlns:a16="http://schemas.microsoft.com/office/drawing/2014/main" id="{61EA24AD-9F3D-4E63-BE36-F669D3383012}"/>
              </a:ext>
            </a:extLst>
          </p:cNvPr>
          <p:cNvSpPr txBox="1"/>
          <p:nvPr userDrawn="1"/>
        </p:nvSpPr>
        <p:spPr>
          <a:xfrm>
            <a:off x="4089328" y="47691"/>
            <a:ext cx="2805994"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Question 3</a:t>
            </a:r>
          </a:p>
        </p:txBody>
      </p:sp>
    </p:spTree>
    <p:extLst>
      <p:ext uri="{BB962C8B-B14F-4D97-AF65-F5344CB8AC3E}">
        <p14:creationId xmlns:p14="http://schemas.microsoft.com/office/powerpoint/2010/main" val="2294836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rganize I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832853-859B-4D73-B832-9035DEB0D551}"/>
              </a:ext>
            </a:extLst>
          </p:cNvPr>
          <p:cNvSpPr txBox="1"/>
          <p:nvPr userDrawn="1"/>
        </p:nvSpPr>
        <p:spPr>
          <a:xfrm>
            <a:off x="2859599" y="1043803"/>
            <a:ext cx="1674375" cy="400110"/>
          </a:xfrm>
          <a:prstGeom prst="rect">
            <a:avLst/>
          </a:prstGeom>
          <a:noFill/>
          <a:ln w="76200">
            <a:solidFill>
              <a:srgbClr val="FFC000"/>
            </a:solidFill>
          </a:ln>
        </p:spPr>
        <p:txBody>
          <a:bodyPr wrap="square" rtlCol="0">
            <a:spAutoFit/>
          </a:bodyPr>
          <a:lstStyle/>
          <a:p>
            <a:pPr algn="ctr" defTabSz="1005840"/>
            <a:r>
              <a:rPr lang="en-US" sz="2000" dirty="0">
                <a:solidFill>
                  <a:prstClr val="black"/>
                </a:solidFill>
                <a:latin typeface="Verdana" panose="020B0604030504040204" pitchFamily="34" charset="0"/>
                <a:ea typeface="Verdana" panose="020B0604030504040204" pitchFamily="34" charset="0"/>
              </a:rPr>
              <a:t>Radiation</a:t>
            </a:r>
          </a:p>
        </p:txBody>
      </p:sp>
      <p:sp>
        <p:nvSpPr>
          <p:cNvPr id="4" name="TextBox 3">
            <a:extLst>
              <a:ext uri="{FF2B5EF4-FFF2-40B4-BE49-F238E27FC236}">
                <a16:creationId xmlns:a16="http://schemas.microsoft.com/office/drawing/2014/main" id="{26FF7A00-B612-44E8-A9DA-A0621FFB510A}"/>
              </a:ext>
            </a:extLst>
          </p:cNvPr>
          <p:cNvSpPr txBox="1"/>
          <p:nvPr userDrawn="1"/>
        </p:nvSpPr>
        <p:spPr>
          <a:xfrm>
            <a:off x="4978672" y="1043803"/>
            <a:ext cx="1674375" cy="400110"/>
          </a:xfrm>
          <a:prstGeom prst="rect">
            <a:avLst/>
          </a:prstGeom>
          <a:noFill/>
          <a:ln w="76200">
            <a:solidFill>
              <a:srgbClr val="FFC000"/>
            </a:solidFill>
          </a:ln>
        </p:spPr>
        <p:txBody>
          <a:bodyPr wrap="square" rtlCol="0">
            <a:spAutoFit/>
          </a:bodyPr>
          <a:lstStyle/>
          <a:p>
            <a:pPr algn="ctr" defTabSz="1005840"/>
            <a:r>
              <a:rPr lang="en-US" sz="2000" dirty="0">
                <a:solidFill>
                  <a:prstClr val="black"/>
                </a:solidFill>
                <a:latin typeface="Verdana" panose="020B0604030504040204" pitchFamily="34" charset="0"/>
                <a:ea typeface="Verdana" panose="020B0604030504040204" pitchFamily="34" charset="0"/>
              </a:rPr>
              <a:t>Conduction</a:t>
            </a:r>
          </a:p>
        </p:txBody>
      </p:sp>
      <p:sp>
        <p:nvSpPr>
          <p:cNvPr id="5" name="TextBox 4">
            <a:extLst>
              <a:ext uri="{FF2B5EF4-FFF2-40B4-BE49-F238E27FC236}">
                <a16:creationId xmlns:a16="http://schemas.microsoft.com/office/drawing/2014/main" id="{396E1B73-ADBC-4F77-A396-909F8B26E112}"/>
              </a:ext>
            </a:extLst>
          </p:cNvPr>
          <p:cNvSpPr txBox="1"/>
          <p:nvPr userDrawn="1"/>
        </p:nvSpPr>
        <p:spPr>
          <a:xfrm>
            <a:off x="7090110" y="1043803"/>
            <a:ext cx="1674375" cy="400110"/>
          </a:xfrm>
          <a:prstGeom prst="rect">
            <a:avLst/>
          </a:prstGeom>
          <a:noFill/>
          <a:ln w="76200">
            <a:solidFill>
              <a:srgbClr val="FFC000"/>
            </a:solidFill>
          </a:ln>
        </p:spPr>
        <p:txBody>
          <a:bodyPr wrap="square" rtlCol="0">
            <a:spAutoFit/>
          </a:bodyPr>
          <a:lstStyle/>
          <a:p>
            <a:pPr algn="ctr" defTabSz="1005840"/>
            <a:r>
              <a:rPr lang="en-US" sz="2000" dirty="0">
                <a:solidFill>
                  <a:prstClr val="black"/>
                </a:solidFill>
                <a:latin typeface="Verdana" panose="020B0604030504040204" pitchFamily="34" charset="0"/>
                <a:ea typeface="Verdana" panose="020B0604030504040204" pitchFamily="34" charset="0"/>
              </a:rPr>
              <a:t>Convection</a:t>
            </a:r>
          </a:p>
        </p:txBody>
      </p:sp>
      <p:sp>
        <p:nvSpPr>
          <p:cNvPr id="8" name="Rectangle 7">
            <a:extLst>
              <a:ext uri="{FF2B5EF4-FFF2-40B4-BE49-F238E27FC236}">
                <a16:creationId xmlns:a16="http://schemas.microsoft.com/office/drawing/2014/main" id="{3BFCF5EB-39DF-41DA-9A63-E2805C24B7FC}"/>
              </a:ext>
            </a:extLst>
          </p:cNvPr>
          <p:cNvSpPr/>
          <p:nvPr userDrawn="1"/>
        </p:nvSpPr>
        <p:spPr>
          <a:xfrm>
            <a:off x="2841822" y="1675682"/>
            <a:ext cx="1709928" cy="420624"/>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03FC39C-5704-444B-9B2B-9218E807753A}"/>
              </a:ext>
            </a:extLst>
          </p:cNvPr>
          <p:cNvSpPr/>
          <p:nvPr userDrawn="1"/>
        </p:nvSpPr>
        <p:spPr>
          <a:xfrm>
            <a:off x="2841822" y="2243821"/>
            <a:ext cx="1709928" cy="420624"/>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9933FE9-C938-4C55-BE1F-75182A9C140E}"/>
              </a:ext>
            </a:extLst>
          </p:cNvPr>
          <p:cNvSpPr/>
          <p:nvPr userDrawn="1"/>
        </p:nvSpPr>
        <p:spPr>
          <a:xfrm>
            <a:off x="4957077" y="1675682"/>
            <a:ext cx="1709928" cy="420624"/>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0F0B73-D704-430A-8830-E19290D2DDB6}"/>
              </a:ext>
            </a:extLst>
          </p:cNvPr>
          <p:cNvSpPr/>
          <p:nvPr userDrawn="1"/>
        </p:nvSpPr>
        <p:spPr>
          <a:xfrm>
            <a:off x="4957077" y="2243821"/>
            <a:ext cx="1709928" cy="420624"/>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D83914A-A548-4E3A-A00C-EC43B1058512}"/>
              </a:ext>
            </a:extLst>
          </p:cNvPr>
          <p:cNvSpPr/>
          <p:nvPr userDrawn="1"/>
        </p:nvSpPr>
        <p:spPr>
          <a:xfrm>
            <a:off x="7072333" y="1675682"/>
            <a:ext cx="1709928" cy="420624"/>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A7422A5-27D9-4744-9367-CA599BA94A1C}"/>
              </a:ext>
            </a:extLst>
          </p:cNvPr>
          <p:cNvSpPr/>
          <p:nvPr userDrawn="1"/>
        </p:nvSpPr>
        <p:spPr>
          <a:xfrm>
            <a:off x="7072333" y="2243821"/>
            <a:ext cx="1709928" cy="420624"/>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015BB66-DFDD-4AB8-9A38-BF11808B4A77}"/>
              </a:ext>
            </a:extLst>
          </p:cNvPr>
          <p:cNvSpPr/>
          <p:nvPr userDrawn="1"/>
        </p:nvSpPr>
        <p:spPr>
          <a:xfrm>
            <a:off x="7072333" y="2811959"/>
            <a:ext cx="1709928" cy="420624"/>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5B0B787-E7EA-4343-A867-5BF553BA4691}"/>
              </a:ext>
            </a:extLst>
          </p:cNvPr>
          <p:cNvSpPr/>
          <p:nvPr userDrawn="1"/>
        </p:nvSpPr>
        <p:spPr>
          <a:xfrm>
            <a:off x="4957077" y="2811959"/>
            <a:ext cx="1709928" cy="420624"/>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4F49EB-FB3C-4AF6-AAEA-DAAD3DFB0FD2}"/>
              </a:ext>
            </a:extLst>
          </p:cNvPr>
          <p:cNvSpPr/>
          <p:nvPr userDrawn="1"/>
        </p:nvSpPr>
        <p:spPr>
          <a:xfrm>
            <a:off x="151249" y="24537"/>
            <a:ext cx="2178424" cy="738664"/>
          </a:xfrm>
          <a:prstGeom prst="rect">
            <a:avLst/>
          </a:prstGeom>
        </p:spPr>
        <p:txBody>
          <a:bodyPr wrap="square">
            <a:spAutoFit/>
          </a:bodyPr>
          <a:lstStyle/>
          <a:p>
            <a:pPr marL="0" indent="0" defTabSz="1005840">
              <a:buFont typeface="+mj-lt"/>
              <a:buNone/>
            </a:pPr>
            <a:r>
              <a:rPr lang="en-US" sz="1400" dirty="0">
                <a:solidFill>
                  <a:prstClr val="black"/>
                </a:solidFill>
                <a:latin typeface="Verdana" panose="020B0604030504040204" pitchFamily="34" charset="0"/>
                <a:ea typeface="Verdana" panose="020B0604030504040204" pitchFamily="34" charset="0"/>
              </a:rPr>
              <a:t>Match the scenario</a:t>
            </a:r>
            <a:br>
              <a:rPr lang="en-US" sz="1400" dirty="0">
                <a:solidFill>
                  <a:prstClr val="black"/>
                </a:solidFill>
                <a:latin typeface="Verdana" panose="020B0604030504040204" pitchFamily="34" charset="0"/>
                <a:ea typeface="Verdana" panose="020B0604030504040204" pitchFamily="34" charset="0"/>
              </a:rPr>
            </a:br>
            <a:r>
              <a:rPr lang="en-US" sz="1400" dirty="0">
                <a:solidFill>
                  <a:prstClr val="black"/>
                </a:solidFill>
                <a:latin typeface="Verdana" panose="020B0604030504040204" pitchFamily="34" charset="0"/>
                <a:ea typeface="Verdana" panose="020B0604030504040204" pitchFamily="34" charset="0"/>
              </a:rPr>
              <a:t>to the type of </a:t>
            </a:r>
            <a:br>
              <a:rPr lang="en-US" sz="1400" dirty="0">
                <a:solidFill>
                  <a:prstClr val="black"/>
                </a:solidFill>
                <a:latin typeface="Verdana" panose="020B0604030504040204" pitchFamily="34" charset="0"/>
                <a:ea typeface="Verdana" panose="020B0604030504040204" pitchFamily="34" charset="0"/>
              </a:rPr>
            </a:br>
            <a:r>
              <a:rPr lang="en-US" sz="1400" dirty="0">
                <a:solidFill>
                  <a:prstClr val="black"/>
                </a:solidFill>
                <a:latin typeface="Verdana" panose="020B0604030504040204" pitchFamily="34" charset="0"/>
                <a:ea typeface="Verdana" panose="020B0604030504040204" pitchFamily="34" charset="0"/>
              </a:rPr>
              <a:t>energy transfer.</a:t>
            </a:r>
          </a:p>
        </p:txBody>
      </p:sp>
      <p:pic>
        <p:nvPicPr>
          <p:cNvPr id="9" name="Picture 8" descr="A picture containing drawing&#10;&#10;Description automatically generated">
            <a:extLst>
              <a:ext uri="{FF2B5EF4-FFF2-40B4-BE49-F238E27FC236}">
                <a16:creationId xmlns:a16="http://schemas.microsoft.com/office/drawing/2014/main" id="{A76BA779-9D39-454B-B7C1-EB9CD61810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9760" y="214561"/>
            <a:ext cx="641565" cy="640080"/>
          </a:xfrm>
          <a:prstGeom prst="rect">
            <a:avLst/>
          </a:prstGeom>
        </p:spPr>
      </p:pic>
    </p:spTree>
    <p:extLst>
      <p:ext uri="{BB962C8B-B14F-4D97-AF65-F5344CB8AC3E}">
        <p14:creationId xmlns:p14="http://schemas.microsoft.com/office/powerpoint/2010/main" val="2593241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llustrate 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E3EBA2-D973-4F8B-8777-9A6FC0F6E2F4}"/>
              </a:ext>
            </a:extLst>
          </p:cNvPr>
          <p:cNvSpPr/>
          <p:nvPr userDrawn="1"/>
        </p:nvSpPr>
        <p:spPr>
          <a:xfrm>
            <a:off x="242596" y="185106"/>
            <a:ext cx="2136921" cy="3370153"/>
          </a:xfrm>
          <a:prstGeom prst="rect">
            <a:avLst/>
          </a:prstGeom>
        </p:spPr>
        <p:txBody>
          <a:bodyPr wrap="square">
            <a:spAutoFit/>
          </a:bodyPr>
          <a:lstStyle/>
          <a:p>
            <a:pPr defTabSz="1005840">
              <a:spcAft>
                <a:spcPts val="600"/>
              </a:spcAft>
            </a:pPr>
            <a:r>
              <a:rPr lang="en-US" sz="1600" dirty="0">
                <a:solidFill>
                  <a:prstClr val="black"/>
                </a:solidFill>
                <a:latin typeface="Verdana" panose="020B0604030504040204" pitchFamily="34" charset="0"/>
                <a:ea typeface="Verdana" panose="020B0604030504040204" pitchFamily="34" charset="0"/>
              </a:rPr>
              <a:t>Draw 3 different pictures that illustrate the concept of </a:t>
            </a:r>
            <a:r>
              <a:rPr lang="en-US" sz="1600" b="1" dirty="0">
                <a:solidFill>
                  <a:prstClr val="black"/>
                </a:solidFill>
                <a:latin typeface="Verdana" panose="020B0604030504040204" pitchFamily="34" charset="0"/>
                <a:ea typeface="Verdana" panose="020B0604030504040204" pitchFamily="34" charset="0"/>
              </a:rPr>
              <a:t>convection, conduction, and radiation.</a:t>
            </a:r>
          </a:p>
          <a:p>
            <a:pPr defTabSz="1005840"/>
            <a:r>
              <a:rPr lang="en-US" sz="1600" dirty="0">
                <a:solidFill>
                  <a:prstClr val="black"/>
                </a:solidFill>
                <a:latin typeface="Verdana" panose="020B0604030504040204" pitchFamily="34" charset="0"/>
                <a:ea typeface="Verdana" panose="020B0604030504040204" pitchFamily="34" charset="0"/>
              </a:rPr>
              <a:t>Be sure to include labels for each of your images and a brief summary of what each term means.</a:t>
            </a:r>
          </a:p>
        </p:txBody>
      </p:sp>
      <p:sp>
        <p:nvSpPr>
          <p:cNvPr id="17" name="Rectangle 16">
            <a:extLst>
              <a:ext uri="{FF2B5EF4-FFF2-40B4-BE49-F238E27FC236}">
                <a16:creationId xmlns:a16="http://schemas.microsoft.com/office/drawing/2014/main" id="{8E231151-0A98-4CAF-96C6-079A470BC39F}"/>
              </a:ext>
            </a:extLst>
          </p:cNvPr>
          <p:cNvSpPr/>
          <p:nvPr userDrawn="1"/>
        </p:nvSpPr>
        <p:spPr>
          <a:xfrm>
            <a:off x="242596" y="3555259"/>
            <a:ext cx="1987420" cy="1077218"/>
          </a:xfrm>
          <a:prstGeom prst="rect">
            <a:avLst/>
          </a:prstGeom>
        </p:spPr>
        <p:txBody>
          <a:bodyPr wrap="square">
            <a:spAutoFit/>
          </a:bodyPr>
          <a:lstStyle/>
          <a:p>
            <a:pPr lvl="0" defTabSz="914400"/>
            <a:r>
              <a:rPr lang="en-US" sz="1600" dirty="0">
                <a:solidFill>
                  <a:prstClr val="black"/>
                </a:solidFill>
                <a:latin typeface="Verdana" panose="020B0604030504040204" pitchFamily="34" charset="0"/>
                <a:ea typeface="Verdana" panose="020B0604030504040204" pitchFamily="34" charset="0"/>
              </a:rPr>
              <a:t>See the next page for help on inserting pictures into the page.</a:t>
            </a:r>
            <a:endParaRPr lang="en-US" sz="1600" b="1" dirty="0">
              <a:solidFill>
                <a:prstClr val="black"/>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482024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llustrate 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3EEA99-64F0-408A-9225-79E922FD51C1}"/>
              </a:ext>
            </a:extLst>
          </p:cNvPr>
          <p:cNvSpPr/>
          <p:nvPr userDrawn="1"/>
        </p:nvSpPr>
        <p:spPr>
          <a:xfrm>
            <a:off x="2612572" y="869008"/>
            <a:ext cx="6372808" cy="3847207"/>
          </a:xfrm>
          <a:prstGeom prst="rect">
            <a:avLst/>
          </a:prstGeom>
        </p:spPr>
        <p:txBody>
          <a:bodyPr wrap="square">
            <a:spAutoFit/>
          </a:bodyPr>
          <a:lstStyle/>
          <a:p>
            <a:pPr lvl="0" defTabSz="914400"/>
            <a:r>
              <a:rPr lang="en-US" sz="1800" dirty="0">
                <a:solidFill>
                  <a:prstClr val="black"/>
                </a:solidFill>
                <a:latin typeface="Verdana" panose="020B0604030504040204" pitchFamily="34" charset="0"/>
                <a:ea typeface="Verdana" panose="020B0604030504040204" pitchFamily="34" charset="0"/>
              </a:rPr>
              <a:t>There are several ways to get images into these pages.</a:t>
            </a:r>
            <a:endParaRPr lang="en-US" sz="1600" dirty="0">
              <a:solidFill>
                <a:prstClr val="black"/>
              </a:solidFill>
              <a:latin typeface="Verdana" panose="020B0604030504040204" pitchFamily="34" charset="0"/>
              <a:ea typeface="Verdana" panose="020B0604030504040204" pitchFamily="34" charset="0"/>
            </a:endParaRPr>
          </a:p>
          <a:p>
            <a:pPr lvl="0" defTabSz="914400"/>
            <a:endParaRPr lang="en-US" sz="1600" dirty="0">
              <a:solidFill>
                <a:prstClr val="black"/>
              </a:solidFill>
              <a:latin typeface="Verdana" panose="020B0604030504040204" pitchFamily="34" charset="0"/>
              <a:ea typeface="Verdana" panose="020B0604030504040204" pitchFamily="34" charset="0"/>
            </a:endParaRPr>
          </a:p>
          <a:p>
            <a:pPr marL="342900" lvl="0" indent="-342900" defTabSz="914400">
              <a:buFont typeface="+mj-lt"/>
              <a:buAutoNum type="arabicPeriod"/>
            </a:pPr>
            <a:r>
              <a:rPr lang="en-US" sz="1600" b="1" dirty="0">
                <a:solidFill>
                  <a:prstClr val="black"/>
                </a:solidFill>
                <a:latin typeface="Verdana" panose="020B0604030504040204" pitchFamily="34" charset="0"/>
                <a:ea typeface="Verdana" panose="020B0604030504040204" pitchFamily="34" charset="0"/>
              </a:rPr>
              <a:t>Draw on your own paper.</a:t>
            </a:r>
            <a:r>
              <a:rPr lang="en-US" sz="1600" b="0" dirty="0">
                <a:solidFill>
                  <a:prstClr val="black"/>
                </a:solidFill>
                <a:latin typeface="Verdana" panose="020B0604030504040204" pitchFamily="34" charset="0"/>
                <a:ea typeface="Verdana" panose="020B0604030504040204" pitchFamily="34" charset="0"/>
              </a:rPr>
              <a:t> Take a picture and upload that picture to this device, OR,</a:t>
            </a:r>
            <a:br>
              <a:rPr lang="en-US" sz="1600" b="0" dirty="0">
                <a:solidFill>
                  <a:prstClr val="black"/>
                </a:solidFill>
                <a:latin typeface="Verdana" panose="020B0604030504040204" pitchFamily="34" charset="0"/>
                <a:ea typeface="Verdana" panose="020B0604030504040204" pitchFamily="34" charset="0"/>
              </a:rPr>
            </a:br>
            <a:r>
              <a:rPr lang="en-US" sz="1600" b="0" dirty="0">
                <a:solidFill>
                  <a:prstClr val="black"/>
                </a:solidFill>
                <a:latin typeface="Verdana" panose="020B0604030504040204" pitchFamily="34" charset="0"/>
                <a:ea typeface="Verdana" panose="020B0604030504040204" pitchFamily="34" charset="0"/>
              </a:rPr>
              <a:t> </a:t>
            </a:r>
          </a:p>
          <a:p>
            <a:pPr marL="342900" lvl="0" indent="-342900" defTabSz="914400">
              <a:buFont typeface="+mj-lt"/>
              <a:buAutoNum type="arabicPeriod"/>
            </a:pPr>
            <a:r>
              <a:rPr lang="en-US" sz="1600" b="1" dirty="0">
                <a:solidFill>
                  <a:prstClr val="black"/>
                </a:solidFill>
                <a:latin typeface="Verdana" panose="020B0604030504040204" pitchFamily="34" charset="0"/>
                <a:ea typeface="Verdana" panose="020B0604030504040204" pitchFamily="34" charset="0"/>
              </a:rPr>
              <a:t>Draw with an app. </a:t>
            </a:r>
            <a:r>
              <a:rPr lang="en-US" sz="1600" b="0" dirty="0">
                <a:solidFill>
                  <a:prstClr val="black"/>
                </a:solidFill>
                <a:latin typeface="Verdana" panose="020B0604030504040204" pitchFamily="34" charset="0"/>
                <a:ea typeface="Verdana" panose="020B0604030504040204" pitchFamily="34" charset="0"/>
              </a:rPr>
              <a:t>Open Google Draw, Paint, or any other graphics app.  Draw your image, then either take a screenshot or picture of your image.</a:t>
            </a:r>
          </a:p>
          <a:p>
            <a:pPr marL="342900" lvl="0" indent="-342900" defTabSz="914400">
              <a:buFont typeface="+mj-lt"/>
              <a:buAutoNum type="arabicPeriod"/>
            </a:pPr>
            <a:endParaRPr lang="en-US" sz="1600" b="0" dirty="0">
              <a:solidFill>
                <a:prstClr val="black"/>
              </a:solidFill>
              <a:latin typeface="Verdana" panose="020B0604030504040204" pitchFamily="34" charset="0"/>
              <a:ea typeface="Verdana" panose="020B0604030504040204" pitchFamily="34" charset="0"/>
            </a:endParaRPr>
          </a:p>
          <a:p>
            <a:pPr marL="0" lvl="0" indent="0" defTabSz="914400">
              <a:buFont typeface="+mj-lt"/>
              <a:buNone/>
            </a:pPr>
            <a:r>
              <a:rPr lang="en-US" sz="1600" b="0" dirty="0">
                <a:solidFill>
                  <a:prstClr val="black"/>
                </a:solidFill>
                <a:latin typeface="Verdana" panose="020B0604030504040204" pitchFamily="34" charset="0"/>
                <a:ea typeface="Verdana" panose="020B0604030504040204" pitchFamily="34" charset="0"/>
              </a:rPr>
              <a:t>For either option, go to the “Insert” menu on the upper left corner and choose “Pictures.” </a:t>
            </a:r>
          </a:p>
          <a:p>
            <a:pPr marL="0" lvl="0" indent="0" defTabSz="914400">
              <a:buFont typeface="+mj-lt"/>
              <a:buNone/>
            </a:pPr>
            <a:r>
              <a:rPr lang="en-US" sz="1600" b="0" dirty="0">
                <a:solidFill>
                  <a:prstClr val="black"/>
                </a:solidFill>
                <a:latin typeface="Verdana" panose="020B0604030504040204" pitchFamily="34" charset="0"/>
                <a:ea typeface="Verdana" panose="020B0604030504040204" pitchFamily="34" charset="0"/>
              </a:rPr>
              <a:t> </a:t>
            </a:r>
          </a:p>
          <a:p>
            <a:pPr marL="0" lvl="0" indent="0" defTabSz="914400">
              <a:buFont typeface="+mj-lt"/>
              <a:buNone/>
            </a:pPr>
            <a:r>
              <a:rPr lang="en-US" sz="1600" b="0" dirty="0">
                <a:solidFill>
                  <a:prstClr val="black"/>
                </a:solidFill>
                <a:latin typeface="Verdana" panose="020B0604030504040204" pitchFamily="34" charset="0"/>
                <a:ea typeface="Verdana" panose="020B0604030504040204" pitchFamily="34" charset="0"/>
              </a:rPr>
              <a:t>Select “This Device” and browse to the folder where you saved the picture. Click on the file name and click “Insert.”</a:t>
            </a:r>
          </a:p>
        </p:txBody>
      </p:sp>
    </p:spTree>
    <p:extLst>
      <p:ext uri="{BB962C8B-B14F-4D97-AF65-F5344CB8AC3E}">
        <p14:creationId xmlns:p14="http://schemas.microsoft.com/office/powerpoint/2010/main" val="17741193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ssess I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D2B181-0BF3-4F51-B599-434A7FEF0D2D}"/>
              </a:ext>
            </a:extLst>
          </p:cNvPr>
          <p:cNvSpPr txBox="1"/>
          <p:nvPr userDrawn="1"/>
        </p:nvSpPr>
        <p:spPr>
          <a:xfrm>
            <a:off x="4210629" y="43658"/>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1</a:t>
            </a:r>
          </a:p>
        </p:txBody>
      </p:sp>
      <p:sp>
        <p:nvSpPr>
          <p:cNvPr id="11" name="TextBox 10">
            <a:extLst>
              <a:ext uri="{FF2B5EF4-FFF2-40B4-BE49-F238E27FC236}">
                <a16:creationId xmlns:a16="http://schemas.microsoft.com/office/drawing/2014/main" id="{15363EC0-4B10-439E-BA8C-5A112F7E51C5}"/>
              </a:ext>
            </a:extLst>
          </p:cNvPr>
          <p:cNvSpPr txBox="1"/>
          <p:nvPr userDrawn="1"/>
        </p:nvSpPr>
        <p:spPr>
          <a:xfrm>
            <a:off x="0" y="0"/>
            <a:ext cx="2322325" cy="276998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Your</a:t>
            </a:r>
            <a:r>
              <a:rPr lang="en-US" dirty="0">
                <a:latin typeface="Verdana" panose="020B0604030504040204" pitchFamily="34" charset="0"/>
                <a:ea typeface="Verdana" panose="020B0604030504040204" pitchFamily="34" charset="0"/>
                <a:cs typeface="Verdana" panose="020B0604030504040204" pitchFamily="34" charset="0"/>
              </a:rPr>
              <a:t> </a:t>
            </a:r>
            <a:r>
              <a:rPr lang="en-US" sz="1200" b="1" dirty="0">
                <a:latin typeface="Verdana" panose="020B0604030504040204" pitchFamily="34" charset="0"/>
                <a:ea typeface="Verdana" panose="020B0604030504040204" pitchFamily="34" charset="0"/>
                <a:cs typeface="Verdana" panose="020B0604030504040204" pitchFamily="34" charset="0"/>
              </a:rPr>
              <a:t>Answers</a:t>
            </a:r>
            <a:r>
              <a:rPr lang="en-US" sz="1200" dirty="0">
                <a:latin typeface="Verdana" panose="020B0604030504040204" pitchFamily="34" charset="0"/>
                <a:ea typeface="Verdana" panose="020B0604030504040204" pitchFamily="34" charset="0"/>
                <a:cs typeface="Verdana" panose="020B0604030504040204" pitchFamily="34" charset="0"/>
              </a:rPr>
              <a:t>:</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1.</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2.</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3.</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13" name="Rectangle 12">
            <a:extLst>
              <a:ext uri="{FF2B5EF4-FFF2-40B4-BE49-F238E27FC236}">
                <a16:creationId xmlns:a16="http://schemas.microsoft.com/office/drawing/2014/main" id="{D02C0B5E-234E-476F-8CFC-C56AEF6593BD}"/>
              </a:ext>
            </a:extLst>
          </p:cNvPr>
          <p:cNvSpPr/>
          <p:nvPr userDrawn="1"/>
        </p:nvSpPr>
        <p:spPr>
          <a:xfrm>
            <a:off x="248478" y="417394"/>
            <a:ext cx="2017644" cy="2022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8" name="TextBox 7">
            <a:extLst>
              <a:ext uri="{FF2B5EF4-FFF2-40B4-BE49-F238E27FC236}">
                <a16:creationId xmlns:a16="http://schemas.microsoft.com/office/drawing/2014/main" id="{66FD71E8-A178-4E57-A195-73E15C40FD69}"/>
              </a:ext>
            </a:extLst>
          </p:cNvPr>
          <p:cNvSpPr txBox="1"/>
          <p:nvPr userDrawn="1"/>
        </p:nvSpPr>
        <p:spPr>
          <a:xfrm>
            <a:off x="2567330" y="604453"/>
            <a:ext cx="6492694" cy="307777"/>
          </a:xfrm>
          <a:prstGeom prst="rect">
            <a:avLst/>
          </a:prstGeom>
          <a:noFill/>
        </p:spPr>
        <p:txBody>
          <a:bodyPr wrap="square" rtlCol="0">
            <a:spAutoFit/>
          </a:bodyPr>
          <a:lstStyle/>
          <a:p>
            <a:pPr marL="228600" indent="-228600" defTabSz="1005840">
              <a:buFont typeface="+mj-lt"/>
              <a:buAutoNum type="arabicPeriod"/>
            </a:pPr>
            <a:r>
              <a:rPr lang="en-US" sz="1400" dirty="0">
                <a:solidFill>
                  <a:prstClr val="black"/>
                </a:solidFill>
                <a:latin typeface="Verdana" panose="020B0604030504040204" pitchFamily="34" charset="0"/>
                <a:ea typeface="Verdana" panose="020B0604030504040204" pitchFamily="34" charset="0"/>
              </a:rPr>
              <a:t>Which statement is true about heat transfer?</a:t>
            </a:r>
          </a:p>
        </p:txBody>
      </p:sp>
      <p:sp>
        <p:nvSpPr>
          <p:cNvPr id="15" name="TextBox 14">
            <a:extLst>
              <a:ext uri="{FF2B5EF4-FFF2-40B4-BE49-F238E27FC236}">
                <a16:creationId xmlns:a16="http://schemas.microsoft.com/office/drawing/2014/main" id="{94411A12-305D-4CFE-A14A-8A4697893605}"/>
              </a:ext>
            </a:extLst>
          </p:cNvPr>
          <p:cNvSpPr txBox="1"/>
          <p:nvPr userDrawn="1"/>
        </p:nvSpPr>
        <p:spPr>
          <a:xfrm>
            <a:off x="2664125" y="908347"/>
            <a:ext cx="5589419" cy="1233736"/>
          </a:xfrm>
          <a:prstGeom prst="rect">
            <a:avLst/>
          </a:prstGeom>
          <a:noFill/>
        </p:spPr>
        <p:txBody>
          <a:bodyPr wrap="square" rtlCol="0">
            <a:spAutoFit/>
          </a:bodyPr>
          <a:lstStyle/>
          <a:p>
            <a:pPr marL="377190" indent="-228600" defTabSz="1005840">
              <a:lnSpc>
                <a:spcPct val="100000"/>
              </a:lnSpc>
              <a:buFontTx/>
              <a:buAutoNum type="alphaUcPeriod"/>
            </a:pPr>
            <a:r>
              <a:rPr lang="en-US" sz="1400" dirty="0">
                <a:solidFill>
                  <a:prstClr val="black"/>
                </a:solidFill>
                <a:latin typeface="Verdana" panose="020B0604030504040204" pitchFamily="34" charset="0"/>
                <a:ea typeface="Verdana" panose="020B0604030504040204" pitchFamily="34" charset="0"/>
              </a:rPr>
              <a:t>Heat can only transfer when touching another object</a:t>
            </a:r>
          </a:p>
          <a:p>
            <a:pPr marL="377190" indent="-228600" defTabSz="1005840">
              <a:lnSpc>
                <a:spcPct val="100000"/>
              </a:lnSpc>
              <a:buFontTx/>
              <a:buAutoNum type="alphaUcPeriod"/>
            </a:pPr>
            <a:r>
              <a:rPr lang="en-US" sz="1400" dirty="0">
                <a:solidFill>
                  <a:prstClr val="black"/>
                </a:solidFill>
                <a:latin typeface="Verdana" panose="020B0604030504040204" pitchFamily="34" charset="0"/>
                <a:ea typeface="Verdana" panose="020B0604030504040204" pitchFamily="34" charset="0"/>
              </a:rPr>
              <a:t>Heat always travels up</a:t>
            </a:r>
          </a:p>
          <a:p>
            <a:pPr marL="377190" indent="-228600" defTabSz="1005840">
              <a:lnSpc>
                <a:spcPct val="100000"/>
              </a:lnSpc>
              <a:buFontTx/>
              <a:buAutoNum type="alphaUcPeriod"/>
            </a:pPr>
            <a:r>
              <a:rPr lang="en-US" sz="1400" dirty="0">
                <a:solidFill>
                  <a:prstClr val="black"/>
                </a:solidFill>
                <a:latin typeface="Verdana" panose="020B0604030504040204" pitchFamily="34" charset="0"/>
                <a:ea typeface="Verdana" panose="020B0604030504040204" pitchFamily="34" charset="0"/>
              </a:rPr>
              <a:t>Heat transfers from cooler to warmer objects</a:t>
            </a:r>
          </a:p>
          <a:p>
            <a:pPr marL="377190" indent="-228600" defTabSz="1005840">
              <a:lnSpc>
                <a:spcPct val="100000"/>
              </a:lnSpc>
              <a:buFontTx/>
              <a:buAutoNum type="alphaUcPeriod"/>
            </a:pPr>
            <a:r>
              <a:rPr lang="en-US" sz="1400" dirty="0">
                <a:solidFill>
                  <a:prstClr val="black"/>
                </a:solidFill>
                <a:latin typeface="Verdana" panose="020B0604030504040204" pitchFamily="34" charset="0"/>
                <a:ea typeface="Verdana" panose="020B0604030504040204" pitchFamily="34" charset="0"/>
              </a:rPr>
              <a:t>Heat transfers from hotter to cooler objects</a:t>
            </a:r>
          </a:p>
          <a:p>
            <a:pPr defTabSz="1005840">
              <a:lnSpc>
                <a:spcPct val="150000"/>
              </a:lnSpc>
            </a:pPr>
            <a:endParaRPr lang="en-US" sz="1400" dirty="0">
              <a:solidFill>
                <a:prstClr val="black"/>
              </a:solidFill>
              <a:latin typeface="Verdana" panose="020B0604030504040204" pitchFamily="34" charset="0"/>
              <a:ea typeface="Verdana" panose="020B0604030504040204" pitchFamily="34" charset="0"/>
            </a:endParaRPr>
          </a:p>
        </p:txBody>
      </p:sp>
      <p:sp>
        <p:nvSpPr>
          <p:cNvPr id="17" name="TextBox 16">
            <a:extLst>
              <a:ext uri="{FF2B5EF4-FFF2-40B4-BE49-F238E27FC236}">
                <a16:creationId xmlns:a16="http://schemas.microsoft.com/office/drawing/2014/main" id="{2DCBC3F6-0184-4894-AB28-98A9CA4E6E01}"/>
              </a:ext>
            </a:extLst>
          </p:cNvPr>
          <p:cNvSpPr txBox="1"/>
          <p:nvPr userDrawn="1"/>
        </p:nvSpPr>
        <p:spPr>
          <a:xfrm>
            <a:off x="2567330" y="1910159"/>
            <a:ext cx="6492694" cy="307777"/>
          </a:xfrm>
          <a:prstGeom prst="rect">
            <a:avLst/>
          </a:prstGeom>
          <a:noFill/>
        </p:spPr>
        <p:txBody>
          <a:bodyPr wrap="square" rtlCol="0">
            <a:spAutoFit/>
          </a:bodyPr>
          <a:lstStyle/>
          <a:p>
            <a:pPr marL="228600" indent="-228600" defTabSz="1005840">
              <a:buFont typeface="+mj-lt"/>
              <a:buAutoNum type="arabicPeriod" startAt="2"/>
            </a:pPr>
            <a:r>
              <a:rPr lang="en-US" sz="1400" dirty="0">
                <a:solidFill>
                  <a:prstClr val="black"/>
                </a:solidFill>
                <a:latin typeface="Verdana" panose="020B0604030504040204" pitchFamily="34" charset="0"/>
                <a:ea typeface="Verdana" panose="020B0604030504040204" pitchFamily="34" charset="0"/>
              </a:rPr>
              <a:t>Which situation best represents conduction?</a:t>
            </a:r>
          </a:p>
        </p:txBody>
      </p:sp>
      <p:sp>
        <p:nvSpPr>
          <p:cNvPr id="19" name="Rectangle 18">
            <a:extLst>
              <a:ext uri="{FF2B5EF4-FFF2-40B4-BE49-F238E27FC236}">
                <a16:creationId xmlns:a16="http://schemas.microsoft.com/office/drawing/2014/main" id="{9C46D431-7E57-4444-987F-D33D115FEB87}"/>
              </a:ext>
            </a:extLst>
          </p:cNvPr>
          <p:cNvSpPr/>
          <p:nvPr userDrawn="1"/>
        </p:nvSpPr>
        <p:spPr>
          <a:xfrm>
            <a:off x="2664125" y="2200684"/>
            <a:ext cx="6161405" cy="954107"/>
          </a:xfrm>
          <a:prstGeom prst="rect">
            <a:avLst/>
          </a:prstGeom>
        </p:spPr>
        <p:txBody>
          <a:bodyPr wrap="square">
            <a:spAutoFit/>
          </a:bodyPr>
          <a:lstStyle/>
          <a:p>
            <a:pPr marL="377190" indent="-228600" defTabSz="1005840">
              <a:buFontTx/>
              <a:buAutoNum type="alphaUcPeriod"/>
            </a:pPr>
            <a:r>
              <a:rPr lang="en-US" sz="1400" dirty="0">
                <a:solidFill>
                  <a:prstClr val="black"/>
                </a:solidFill>
                <a:latin typeface="Verdana" panose="020B0604030504040204" pitchFamily="34" charset="0"/>
                <a:ea typeface="Verdana" panose="020B0604030504040204" pitchFamily="34" charset="0"/>
              </a:rPr>
              <a:t>Heat from a campfire</a:t>
            </a:r>
          </a:p>
          <a:p>
            <a:pPr marL="377190" indent="-228600" defTabSz="1005840">
              <a:buFontTx/>
              <a:buAutoNum type="alphaUcPeriod"/>
            </a:pPr>
            <a:r>
              <a:rPr lang="en-US" sz="1400" dirty="0">
                <a:solidFill>
                  <a:prstClr val="black"/>
                </a:solidFill>
                <a:latin typeface="Verdana" panose="020B0604030504040204" pitchFamily="34" charset="0"/>
                <a:ea typeface="Verdana" panose="020B0604030504040204" pitchFamily="34" charset="0"/>
              </a:rPr>
              <a:t>A hot air balloon taking off</a:t>
            </a:r>
          </a:p>
          <a:p>
            <a:pPr marL="377190" indent="-228600" defTabSz="1005840">
              <a:buFontTx/>
              <a:buAutoNum type="alphaUcPeriod"/>
            </a:pPr>
            <a:r>
              <a:rPr lang="en-US" sz="1400" dirty="0">
                <a:solidFill>
                  <a:prstClr val="black"/>
                </a:solidFill>
                <a:latin typeface="Verdana" panose="020B0604030504040204" pitchFamily="34" charset="0"/>
                <a:ea typeface="Verdana" panose="020B0604030504040204" pitchFamily="34" charset="0"/>
              </a:rPr>
              <a:t>Touching a hot piece of metal</a:t>
            </a:r>
          </a:p>
          <a:p>
            <a:pPr marL="377190" indent="-228600" defTabSz="1005840">
              <a:buFontTx/>
              <a:buAutoNum type="alphaUcPeriod"/>
            </a:pPr>
            <a:r>
              <a:rPr lang="en-US" sz="1400" dirty="0">
                <a:solidFill>
                  <a:prstClr val="black"/>
                </a:solidFill>
                <a:latin typeface="Verdana" panose="020B0604030504040204" pitchFamily="34" charset="0"/>
                <a:ea typeface="Verdana" panose="020B0604030504040204" pitchFamily="34" charset="0"/>
              </a:rPr>
              <a:t>Getting sunburned</a:t>
            </a:r>
          </a:p>
        </p:txBody>
      </p:sp>
      <p:sp>
        <p:nvSpPr>
          <p:cNvPr id="21" name="TextBox 20">
            <a:extLst>
              <a:ext uri="{FF2B5EF4-FFF2-40B4-BE49-F238E27FC236}">
                <a16:creationId xmlns:a16="http://schemas.microsoft.com/office/drawing/2014/main" id="{27B9ED52-D916-4805-9083-01E3F6B70995}"/>
              </a:ext>
            </a:extLst>
          </p:cNvPr>
          <p:cNvSpPr txBox="1"/>
          <p:nvPr userDrawn="1"/>
        </p:nvSpPr>
        <p:spPr>
          <a:xfrm>
            <a:off x="2567330" y="3285110"/>
            <a:ext cx="6161405" cy="307777"/>
          </a:xfrm>
          <a:prstGeom prst="rect">
            <a:avLst/>
          </a:prstGeom>
          <a:noFill/>
        </p:spPr>
        <p:txBody>
          <a:bodyPr wrap="square" rtlCol="0">
            <a:spAutoFit/>
          </a:bodyPr>
          <a:lstStyle/>
          <a:p>
            <a:pPr marL="228600" indent="-228600" defTabSz="1005840">
              <a:buFont typeface="+mj-lt"/>
              <a:buAutoNum type="arabicPeriod" startAt="3"/>
            </a:pPr>
            <a:r>
              <a:rPr lang="en-US" sz="1400" dirty="0">
                <a:solidFill>
                  <a:prstClr val="black"/>
                </a:solidFill>
                <a:latin typeface="Verdana" panose="020B0604030504040204" pitchFamily="34" charset="0"/>
                <a:ea typeface="Verdana" panose="020B0604030504040204" pitchFamily="34" charset="0"/>
              </a:rPr>
              <a:t>Which situation best represents convection?</a:t>
            </a:r>
          </a:p>
        </p:txBody>
      </p:sp>
      <p:sp>
        <p:nvSpPr>
          <p:cNvPr id="23" name="TextBox 22">
            <a:extLst>
              <a:ext uri="{FF2B5EF4-FFF2-40B4-BE49-F238E27FC236}">
                <a16:creationId xmlns:a16="http://schemas.microsoft.com/office/drawing/2014/main" id="{D3245B45-EAF1-4A56-9B1A-9D9D7E583DDB}"/>
              </a:ext>
            </a:extLst>
          </p:cNvPr>
          <p:cNvSpPr txBox="1"/>
          <p:nvPr userDrawn="1"/>
        </p:nvSpPr>
        <p:spPr>
          <a:xfrm>
            <a:off x="2664125" y="3592887"/>
            <a:ext cx="4726974" cy="1233736"/>
          </a:xfrm>
          <a:prstGeom prst="rect">
            <a:avLst/>
          </a:prstGeom>
          <a:noFill/>
        </p:spPr>
        <p:txBody>
          <a:bodyPr wrap="square" rtlCol="0">
            <a:spAutoFit/>
          </a:bodyPr>
          <a:lstStyle/>
          <a:p>
            <a:pPr marL="377190" indent="-228600" defTabSz="1005840">
              <a:lnSpc>
                <a:spcPct val="100000"/>
              </a:lnSpc>
              <a:buFontTx/>
              <a:buAutoNum type="alphaUcPeriod"/>
            </a:pPr>
            <a:r>
              <a:rPr lang="en-US" sz="1400" dirty="0">
                <a:solidFill>
                  <a:prstClr val="black"/>
                </a:solidFill>
                <a:latin typeface="Verdana" panose="020B0604030504040204" pitchFamily="34" charset="0"/>
                <a:ea typeface="Verdana" panose="020B0604030504040204" pitchFamily="34" charset="0"/>
              </a:rPr>
              <a:t>Heat from a campfire</a:t>
            </a:r>
          </a:p>
          <a:p>
            <a:pPr marL="377190" indent="-228600" defTabSz="1005840">
              <a:lnSpc>
                <a:spcPct val="100000"/>
              </a:lnSpc>
              <a:buFontTx/>
              <a:buAutoNum type="alphaUcPeriod"/>
            </a:pPr>
            <a:r>
              <a:rPr lang="en-US" sz="1400" dirty="0">
                <a:solidFill>
                  <a:prstClr val="black"/>
                </a:solidFill>
                <a:latin typeface="Verdana" panose="020B0604030504040204" pitchFamily="34" charset="0"/>
                <a:ea typeface="Verdana" panose="020B0604030504040204" pitchFamily="34" charset="0"/>
              </a:rPr>
              <a:t>A hot air balloon taking off</a:t>
            </a:r>
          </a:p>
          <a:p>
            <a:pPr marL="377190" indent="-228600" defTabSz="1005840">
              <a:lnSpc>
                <a:spcPct val="100000"/>
              </a:lnSpc>
              <a:buFontTx/>
              <a:buAutoNum type="alphaUcPeriod"/>
            </a:pPr>
            <a:r>
              <a:rPr lang="en-US" sz="1400" dirty="0">
                <a:solidFill>
                  <a:prstClr val="black"/>
                </a:solidFill>
                <a:latin typeface="Verdana" panose="020B0604030504040204" pitchFamily="34" charset="0"/>
                <a:ea typeface="Verdana" panose="020B0604030504040204" pitchFamily="34" charset="0"/>
              </a:rPr>
              <a:t>Touching a hot piece of metal</a:t>
            </a:r>
          </a:p>
          <a:p>
            <a:pPr marL="377190" indent="-228600" defTabSz="1005840">
              <a:lnSpc>
                <a:spcPct val="100000"/>
              </a:lnSpc>
              <a:buFontTx/>
              <a:buAutoNum type="alphaUcPeriod"/>
            </a:pPr>
            <a:r>
              <a:rPr lang="en-US" sz="1400" dirty="0">
                <a:solidFill>
                  <a:prstClr val="black"/>
                </a:solidFill>
                <a:latin typeface="Verdana" panose="020B0604030504040204" pitchFamily="34" charset="0"/>
                <a:ea typeface="Verdana" panose="020B0604030504040204" pitchFamily="34" charset="0"/>
              </a:rPr>
              <a:t>Getting sunburned</a:t>
            </a:r>
          </a:p>
          <a:p>
            <a:pPr defTabSz="1005840">
              <a:lnSpc>
                <a:spcPct val="150000"/>
              </a:lnSpc>
            </a:pPr>
            <a:endParaRPr lang="en-US" sz="1400" dirty="0">
              <a:solidFill>
                <a:prstClr val="black"/>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364657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Assess I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D2B181-0BF3-4F51-B599-434A7FEF0D2D}"/>
              </a:ext>
            </a:extLst>
          </p:cNvPr>
          <p:cNvSpPr txBox="1"/>
          <p:nvPr userDrawn="1"/>
        </p:nvSpPr>
        <p:spPr>
          <a:xfrm>
            <a:off x="4210629" y="43658"/>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2</a:t>
            </a:r>
          </a:p>
        </p:txBody>
      </p:sp>
      <p:sp>
        <p:nvSpPr>
          <p:cNvPr id="5" name="TextBox 4">
            <a:extLst>
              <a:ext uri="{FF2B5EF4-FFF2-40B4-BE49-F238E27FC236}">
                <a16:creationId xmlns:a16="http://schemas.microsoft.com/office/drawing/2014/main" id="{82490E7E-EFB0-47ED-8DC1-EE6D713BE435}"/>
              </a:ext>
            </a:extLst>
          </p:cNvPr>
          <p:cNvSpPr txBox="1"/>
          <p:nvPr userDrawn="1"/>
        </p:nvSpPr>
        <p:spPr>
          <a:xfrm>
            <a:off x="0" y="0"/>
            <a:ext cx="2322325" cy="3508653"/>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Your</a:t>
            </a:r>
            <a:r>
              <a:rPr lang="en-US" dirty="0">
                <a:latin typeface="Verdana" panose="020B0604030504040204" pitchFamily="34" charset="0"/>
                <a:ea typeface="Verdana" panose="020B0604030504040204" pitchFamily="34" charset="0"/>
                <a:cs typeface="Verdana" panose="020B0604030504040204" pitchFamily="34" charset="0"/>
              </a:rPr>
              <a:t> </a:t>
            </a:r>
            <a:r>
              <a:rPr lang="en-US" sz="1200" b="1" dirty="0">
                <a:latin typeface="Verdana" panose="020B0604030504040204" pitchFamily="34" charset="0"/>
                <a:ea typeface="Verdana" panose="020B0604030504040204" pitchFamily="34" charset="0"/>
                <a:cs typeface="Verdana" panose="020B0604030504040204" pitchFamily="34" charset="0"/>
              </a:rPr>
              <a:t>Answers</a:t>
            </a:r>
            <a:r>
              <a:rPr lang="en-US" sz="1200" dirty="0">
                <a:latin typeface="Verdana" panose="020B0604030504040204" pitchFamily="34" charset="0"/>
                <a:ea typeface="Verdana" panose="020B0604030504040204" pitchFamily="34" charset="0"/>
                <a:cs typeface="Verdana" panose="020B0604030504040204" pitchFamily="34" charset="0"/>
              </a:rPr>
              <a:t>:</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4.</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5.</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6.</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7.</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8.</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7" name="Rectangle 6">
            <a:extLst>
              <a:ext uri="{FF2B5EF4-FFF2-40B4-BE49-F238E27FC236}">
                <a16:creationId xmlns:a16="http://schemas.microsoft.com/office/drawing/2014/main" id="{111E3B40-DCB9-4AA6-9F35-02E82CB8464F}"/>
              </a:ext>
            </a:extLst>
          </p:cNvPr>
          <p:cNvSpPr/>
          <p:nvPr userDrawn="1"/>
        </p:nvSpPr>
        <p:spPr>
          <a:xfrm>
            <a:off x="248478" y="417393"/>
            <a:ext cx="2017644" cy="309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6" name="TextBox 19">
            <a:extLst>
              <a:ext uri="{FF2B5EF4-FFF2-40B4-BE49-F238E27FC236}">
                <a16:creationId xmlns:a16="http://schemas.microsoft.com/office/drawing/2014/main" id="{2BDD9288-633C-4439-878D-18C4BB2D7A58}"/>
              </a:ext>
            </a:extLst>
          </p:cNvPr>
          <p:cNvSpPr txBox="1"/>
          <p:nvPr userDrawn="1"/>
        </p:nvSpPr>
        <p:spPr>
          <a:xfrm>
            <a:off x="2575560" y="706806"/>
            <a:ext cx="643128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500" i="1" dirty="0">
                <a:latin typeface="Verdana" panose="020B0604030504040204" pitchFamily="34" charset="0"/>
                <a:ea typeface="Verdana" panose="020B0604030504040204" pitchFamily="34" charset="0"/>
              </a:rPr>
              <a:t>Use the vocabulary words from “Read It” to complete the following sentences.</a:t>
            </a:r>
          </a:p>
        </p:txBody>
      </p:sp>
      <p:sp>
        <p:nvSpPr>
          <p:cNvPr id="10" name="Rectangle 9">
            <a:extLst>
              <a:ext uri="{FF2B5EF4-FFF2-40B4-BE49-F238E27FC236}">
                <a16:creationId xmlns:a16="http://schemas.microsoft.com/office/drawing/2014/main" id="{77481C1A-6589-494E-B20E-98A8A8CCED96}"/>
              </a:ext>
            </a:extLst>
          </p:cNvPr>
          <p:cNvSpPr/>
          <p:nvPr userDrawn="1"/>
        </p:nvSpPr>
        <p:spPr>
          <a:xfrm>
            <a:off x="2575560" y="1462288"/>
            <a:ext cx="6431280" cy="1754326"/>
          </a:xfrm>
          <a:prstGeom prst="rect">
            <a:avLst/>
          </a:prstGeom>
        </p:spPr>
        <p:txBody>
          <a:bodyPr wrap="square">
            <a:spAutoFit/>
          </a:bodyPr>
          <a:lstStyle/>
          <a:p>
            <a:pPr defTabSz="1005840"/>
            <a:r>
              <a:rPr lang="en-US" sz="1800" dirty="0">
                <a:solidFill>
                  <a:prstClr val="black"/>
                </a:solidFill>
                <a:latin typeface="Verdana" panose="020B0604030504040204" pitchFamily="34" charset="0"/>
                <a:ea typeface="Verdana" panose="020B0604030504040204" pitchFamily="34" charset="0"/>
              </a:rPr>
              <a:t>Sound and light are both found as (4)_____, with a variety of (5)_____. The sun, a source of light waves specifically, releases a type of (6)_____. The sun emits invisible (7)_____. It can be found as UVA or UVB types. These lights give off different levels of (8)_____, some of which can be harmful.</a:t>
            </a:r>
          </a:p>
        </p:txBody>
      </p:sp>
    </p:spTree>
    <p:extLst>
      <p:ext uri="{BB962C8B-B14F-4D97-AF65-F5344CB8AC3E}">
        <p14:creationId xmlns:p14="http://schemas.microsoft.com/office/powerpoint/2010/main" val="1957967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hadow1">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15E48944-8DF7-4CE7-B0DC-9AF8D8EB3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11600" y="4376202"/>
            <a:ext cx="1798324" cy="987554"/>
          </a:xfrm>
          <a:prstGeom prst="rect">
            <a:avLst/>
          </a:prstGeom>
        </p:spPr>
      </p:pic>
    </p:spTree>
    <p:extLst>
      <p:ext uri="{BB962C8B-B14F-4D97-AF65-F5344CB8AC3E}">
        <p14:creationId xmlns:p14="http://schemas.microsoft.com/office/powerpoint/2010/main" val="14267403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llenge It">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25353455-9749-4D24-9DF0-9DBC6E3C350C}"/>
              </a:ext>
            </a:extLst>
          </p:cNvPr>
          <p:cNvGraphicFramePr>
            <a:graphicFrameLocks noGrp="1"/>
          </p:cNvGraphicFramePr>
          <p:nvPr userDrawn="1">
            <p:extLst>
              <p:ext uri="{D42A27DB-BD31-4B8C-83A1-F6EECF244321}">
                <p14:modId xmlns:p14="http://schemas.microsoft.com/office/powerpoint/2010/main" val="762881312"/>
              </p:ext>
            </p:extLst>
          </p:nvPr>
        </p:nvGraphicFramePr>
        <p:xfrm>
          <a:off x="3382318" y="1577064"/>
          <a:ext cx="5037782" cy="3143000"/>
        </p:xfrm>
        <a:graphic>
          <a:graphicData uri="http://schemas.openxmlformats.org/drawingml/2006/table">
            <a:tbl>
              <a:tblPr firstRow="1" bandRow="1">
                <a:tableStyleId>{5C22544A-7EE6-4342-B048-85BDC9FD1C3A}</a:tableStyleId>
              </a:tblPr>
              <a:tblGrid>
                <a:gridCol w="2518891">
                  <a:extLst>
                    <a:ext uri="{9D8B030D-6E8A-4147-A177-3AD203B41FA5}">
                      <a16:colId xmlns:a16="http://schemas.microsoft.com/office/drawing/2014/main" val="2633989542"/>
                    </a:ext>
                  </a:extLst>
                </a:gridCol>
                <a:gridCol w="2518891">
                  <a:extLst>
                    <a:ext uri="{9D8B030D-6E8A-4147-A177-3AD203B41FA5}">
                      <a16:colId xmlns:a16="http://schemas.microsoft.com/office/drawing/2014/main" val="236157691"/>
                    </a:ext>
                  </a:extLst>
                </a:gridCol>
              </a:tblGrid>
              <a:tr h="1571500">
                <a:tc>
                  <a:txBody>
                    <a:bodyPr/>
                    <a:lstStyle/>
                    <a:p>
                      <a:pPr algn="ctr"/>
                      <a:endParaRPr lang="en-US" dirty="0"/>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C000">
                        <a:alpha val="50000"/>
                      </a:srgbClr>
                    </a:solidFill>
                  </a:tcPr>
                </a:tc>
                <a:tc>
                  <a:txBody>
                    <a:bodyPr/>
                    <a:lstStyle/>
                    <a:p>
                      <a:endParaRPr lang="en-US"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2CC">
                        <a:alpha val="50000"/>
                      </a:srgbClr>
                    </a:solidFill>
                  </a:tcPr>
                </a:tc>
                <a:extLst>
                  <a:ext uri="{0D108BD9-81ED-4DB2-BD59-A6C34878D82A}">
                    <a16:rowId xmlns:a16="http://schemas.microsoft.com/office/drawing/2014/main" val="2615647320"/>
                  </a:ext>
                </a:extLst>
              </a:tr>
              <a:tr h="1571500">
                <a:tc>
                  <a:txBody>
                    <a:bodyPr/>
                    <a:lstStyle/>
                    <a:p>
                      <a:endParaRPr lang="en-US"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2CC">
                        <a:alpha val="50000"/>
                      </a:srgbClr>
                    </a:solidFill>
                  </a:tcPr>
                </a:tc>
                <a:tc>
                  <a:txBody>
                    <a:bodyPr/>
                    <a:lstStyle/>
                    <a:p>
                      <a:endParaRPr lang="en-US"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C000">
                        <a:alpha val="50000"/>
                      </a:srgbClr>
                    </a:solidFill>
                  </a:tcPr>
                </a:tc>
                <a:extLst>
                  <a:ext uri="{0D108BD9-81ED-4DB2-BD59-A6C34878D82A}">
                    <a16:rowId xmlns:a16="http://schemas.microsoft.com/office/drawing/2014/main" val="3664205265"/>
                  </a:ext>
                </a:extLst>
              </a:tr>
            </a:tbl>
          </a:graphicData>
        </a:graphic>
      </p:graphicFrame>
      <p:sp>
        <p:nvSpPr>
          <p:cNvPr id="2" name="Rectangle 1">
            <a:extLst>
              <a:ext uri="{FF2B5EF4-FFF2-40B4-BE49-F238E27FC236}">
                <a16:creationId xmlns:a16="http://schemas.microsoft.com/office/drawing/2014/main" id="{84F06F82-1646-4F31-9CBA-23C41FF8C119}"/>
              </a:ext>
            </a:extLst>
          </p:cNvPr>
          <p:cNvSpPr/>
          <p:nvPr userDrawn="1"/>
        </p:nvSpPr>
        <p:spPr>
          <a:xfrm>
            <a:off x="3382319" y="629755"/>
            <a:ext cx="5487361" cy="830997"/>
          </a:xfrm>
          <a:prstGeom prst="rect">
            <a:avLst/>
          </a:prstGeom>
        </p:spPr>
        <p:txBody>
          <a:bodyPr wrap="square">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All other stations must be completed before you begin this station.  Choose one or more of the activities below.</a:t>
            </a:r>
          </a:p>
        </p:txBody>
      </p:sp>
      <p:sp>
        <p:nvSpPr>
          <p:cNvPr id="21" name="TextBox 20">
            <a:extLst>
              <a:ext uri="{FF2B5EF4-FFF2-40B4-BE49-F238E27FC236}">
                <a16:creationId xmlns:a16="http://schemas.microsoft.com/office/drawing/2014/main" id="{26DFBCA8-9289-4AC3-B083-AC23E40C4776}"/>
              </a:ext>
            </a:extLst>
          </p:cNvPr>
          <p:cNvSpPr txBox="1"/>
          <p:nvPr userDrawn="1"/>
        </p:nvSpPr>
        <p:spPr>
          <a:xfrm>
            <a:off x="305566" y="2368535"/>
            <a:ext cx="1704912" cy="1077218"/>
          </a:xfrm>
          <a:prstGeom prst="rect">
            <a:avLst/>
          </a:prstGeom>
          <a:noFill/>
        </p:spPr>
        <p:txBody>
          <a:bodyPr wrap="square" rtlCol="0">
            <a:spAutoFit/>
          </a:bodyPr>
          <a:lstStyle/>
          <a:p>
            <a:r>
              <a:rPr lang="en-US" sz="1600" dirty="0">
                <a:latin typeface="Verdana" panose="020B0604030504040204" pitchFamily="34" charset="0"/>
                <a:ea typeface="Verdana" panose="020B0604030504040204" pitchFamily="34" charset="0"/>
              </a:rPr>
              <a:t>Click on the word to go to the page for that activity.</a:t>
            </a:r>
          </a:p>
        </p:txBody>
      </p:sp>
    </p:spTree>
    <p:extLst>
      <p:ext uri="{BB962C8B-B14F-4D97-AF65-F5344CB8AC3E}">
        <p14:creationId xmlns:p14="http://schemas.microsoft.com/office/powerpoint/2010/main" val="20424846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4BD233A-7F2D-48FE-8668-FA33570A5268}"/>
              </a:ext>
            </a:extLst>
          </p:cNvPr>
          <p:cNvSpPr txBox="1"/>
          <p:nvPr userDrawn="1"/>
        </p:nvSpPr>
        <p:spPr>
          <a:xfrm>
            <a:off x="261048" y="274661"/>
            <a:ext cx="2099556" cy="338554"/>
          </a:xfrm>
          <a:prstGeom prst="rect">
            <a:avLst/>
          </a:prstGeom>
          <a:noFill/>
        </p:spPr>
        <p:txBody>
          <a:bodyPr wrap="square" rtlCol="0">
            <a:spAutoFit/>
          </a:bodyPr>
          <a:lstStyle/>
          <a:p>
            <a:pPr algn="l"/>
            <a:r>
              <a:rPr lang="en-US" sz="1600" b="1" dirty="0">
                <a:latin typeface="Verdana" panose="020B0604030504040204" pitchFamily="34" charset="0"/>
                <a:ea typeface="Verdana" panose="020B0604030504040204" pitchFamily="34" charset="0"/>
              </a:rPr>
              <a:t>FLASHCARDS</a:t>
            </a:r>
            <a:endParaRPr lang="en-US" sz="1600" dirty="0">
              <a:latin typeface="Verdana" panose="020B0604030504040204" pitchFamily="34" charset="0"/>
              <a:ea typeface="Verdana" panose="020B0604030504040204" pitchFamily="34" charset="0"/>
            </a:endParaRPr>
          </a:p>
        </p:txBody>
      </p:sp>
      <p:sp>
        <p:nvSpPr>
          <p:cNvPr id="8" name="TextBox 7">
            <a:extLst>
              <a:ext uri="{FF2B5EF4-FFF2-40B4-BE49-F238E27FC236}">
                <a16:creationId xmlns:a16="http://schemas.microsoft.com/office/drawing/2014/main" id="{B2B481D0-7ED4-4200-BA08-23A25DC67C40}"/>
              </a:ext>
            </a:extLst>
          </p:cNvPr>
          <p:cNvSpPr txBox="1"/>
          <p:nvPr userDrawn="1"/>
        </p:nvSpPr>
        <p:spPr>
          <a:xfrm>
            <a:off x="261048" y="678924"/>
            <a:ext cx="2158302" cy="2062103"/>
          </a:xfrm>
          <a:prstGeom prst="rect">
            <a:avLst/>
          </a:prstGeom>
          <a:noFill/>
        </p:spPr>
        <p:txBody>
          <a:bodyPr wrap="square" rtlCol="0">
            <a:spAutoFit/>
          </a:bodyPr>
          <a:lstStyle/>
          <a:p>
            <a:pPr>
              <a:spcAft>
                <a:spcPts val="600"/>
              </a:spcAft>
            </a:pPr>
            <a:r>
              <a:rPr lang="en-US" sz="1600" dirty="0">
                <a:latin typeface="Verdana" panose="020B0604030504040204" pitchFamily="34" charset="0"/>
                <a:ea typeface="Verdana" panose="020B0604030504040204" pitchFamily="34" charset="0"/>
              </a:rPr>
              <a:t>Select at least 10 vocabulary terms from this lab. Use index cards to create flashcards of the vocabulary terms and definitions.</a:t>
            </a:r>
          </a:p>
        </p:txBody>
      </p:sp>
      <p:sp>
        <p:nvSpPr>
          <p:cNvPr id="9" name="TextBox 8">
            <a:extLst>
              <a:ext uri="{FF2B5EF4-FFF2-40B4-BE49-F238E27FC236}">
                <a16:creationId xmlns:a16="http://schemas.microsoft.com/office/drawing/2014/main" id="{E934A3AA-3030-4E66-8C27-996C193F86C3}"/>
              </a:ext>
            </a:extLst>
          </p:cNvPr>
          <p:cNvSpPr txBox="1"/>
          <p:nvPr userDrawn="1"/>
        </p:nvSpPr>
        <p:spPr>
          <a:xfrm>
            <a:off x="2724539" y="1001486"/>
            <a:ext cx="6158413" cy="3662541"/>
          </a:xfrm>
          <a:custGeom>
            <a:avLst/>
            <a:gdLst>
              <a:gd name="connsiteX0" fmla="*/ 0 w 6158413"/>
              <a:gd name="connsiteY0" fmla="*/ 0 h 3662541"/>
              <a:gd name="connsiteX1" fmla="*/ 375103 w 6158413"/>
              <a:gd name="connsiteY1" fmla="*/ 0 h 3662541"/>
              <a:gd name="connsiteX2" fmla="*/ 811791 w 6158413"/>
              <a:gd name="connsiteY2" fmla="*/ 0 h 3662541"/>
              <a:gd name="connsiteX3" fmla="*/ 1494815 w 6158413"/>
              <a:gd name="connsiteY3" fmla="*/ 0 h 3662541"/>
              <a:gd name="connsiteX4" fmla="*/ 1931502 w 6158413"/>
              <a:gd name="connsiteY4" fmla="*/ 0 h 3662541"/>
              <a:gd name="connsiteX5" fmla="*/ 2368190 w 6158413"/>
              <a:gd name="connsiteY5" fmla="*/ 0 h 3662541"/>
              <a:gd name="connsiteX6" fmla="*/ 2804877 w 6158413"/>
              <a:gd name="connsiteY6" fmla="*/ 0 h 3662541"/>
              <a:gd name="connsiteX7" fmla="*/ 3303149 w 6158413"/>
              <a:gd name="connsiteY7" fmla="*/ 0 h 3662541"/>
              <a:gd name="connsiteX8" fmla="*/ 3678252 w 6158413"/>
              <a:gd name="connsiteY8" fmla="*/ 0 h 3662541"/>
              <a:gd name="connsiteX9" fmla="*/ 4114940 w 6158413"/>
              <a:gd name="connsiteY9" fmla="*/ 0 h 3662541"/>
              <a:gd name="connsiteX10" fmla="*/ 4613211 w 6158413"/>
              <a:gd name="connsiteY10" fmla="*/ 0 h 3662541"/>
              <a:gd name="connsiteX11" fmla="*/ 5234651 w 6158413"/>
              <a:gd name="connsiteY11" fmla="*/ 0 h 3662541"/>
              <a:gd name="connsiteX12" fmla="*/ 6158413 w 6158413"/>
              <a:gd name="connsiteY12" fmla="*/ 0 h 3662541"/>
              <a:gd name="connsiteX13" fmla="*/ 6158413 w 6158413"/>
              <a:gd name="connsiteY13" fmla="*/ 486595 h 3662541"/>
              <a:gd name="connsiteX14" fmla="*/ 6158413 w 6158413"/>
              <a:gd name="connsiteY14" fmla="*/ 899939 h 3662541"/>
              <a:gd name="connsiteX15" fmla="*/ 6158413 w 6158413"/>
              <a:gd name="connsiteY15" fmla="*/ 1386533 h 3662541"/>
              <a:gd name="connsiteX16" fmla="*/ 6158413 w 6158413"/>
              <a:gd name="connsiteY16" fmla="*/ 1946379 h 3662541"/>
              <a:gd name="connsiteX17" fmla="*/ 6158413 w 6158413"/>
              <a:gd name="connsiteY17" fmla="*/ 2396348 h 3662541"/>
              <a:gd name="connsiteX18" fmla="*/ 6158413 w 6158413"/>
              <a:gd name="connsiteY18" fmla="*/ 2846318 h 3662541"/>
              <a:gd name="connsiteX19" fmla="*/ 6158413 w 6158413"/>
              <a:gd name="connsiteY19" fmla="*/ 3662541 h 3662541"/>
              <a:gd name="connsiteX20" fmla="*/ 5783310 w 6158413"/>
              <a:gd name="connsiteY20" fmla="*/ 3662541 h 3662541"/>
              <a:gd name="connsiteX21" fmla="*/ 5223454 w 6158413"/>
              <a:gd name="connsiteY21" fmla="*/ 3662541 h 3662541"/>
              <a:gd name="connsiteX22" fmla="*/ 4540430 w 6158413"/>
              <a:gd name="connsiteY22" fmla="*/ 3662541 h 3662541"/>
              <a:gd name="connsiteX23" fmla="*/ 4042158 w 6158413"/>
              <a:gd name="connsiteY23" fmla="*/ 3662541 h 3662541"/>
              <a:gd name="connsiteX24" fmla="*/ 3543887 w 6158413"/>
              <a:gd name="connsiteY24" fmla="*/ 3662541 h 3662541"/>
              <a:gd name="connsiteX25" fmla="*/ 3107199 w 6158413"/>
              <a:gd name="connsiteY25" fmla="*/ 3662541 h 3662541"/>
              <a:gd name="connsiteX26" fmla="*/ 2732096 w 6158413"/>
              <a:gd name="connsiteY26" fmla="*/ 3662541 h 3662541"/>
              <a:gd name="connsiteX27" fmla="*/ 2295408 w 6158413"/>
              <a:gd name="connsiteY27" fmla="*/ 3662541 h 3662541"/>
              <a:gd name="connsiteX28" fmla="*/ 1797137 w 6158413"/>
              <a:gd name="connsiteY28" fmla="*/ 3662541 h 3662541"/>
              <a:gd name="connsiteX29" fmla="*/ 1175697 w 6158413"/>
              <a:gd name="connsiteY29" fmla="*/ 3662541 h 3662541"/>
              <a:gd name="connsiteX30" fmla="*/ 492673 w 6158413"/>
              <a:gd name="connsiteY30" fmla="*/ 3662541 h 3662541"/>
              <a:gd name="connsiteX31" fmla="*/ 0 w 6158413"/>
              <a:gd name="connsiteY31" fmla="*/ 3662541 h 3662541"/>
              <a:gd name="connsiteX32" fmla="*/ 0 w 6158413"/>
              <a:gd name="connsiteY32" fmla="*/ 3102695 h 3662541"/>
              <a:gd name="connsiteX33" fmla="*/ 0 w 6158413"/>
              <a:gd name="connsiteY33" fmla="*/ 2689352 h 3662541"/>
              <a:gd name="connsiteX34" fmla="*/ 0 w 6158413"/>
              <a:gd name="connsiteY34" fmla="*/ 2202757 h 3662541"/>
              <a:gd name="connsiteX35" fmla="*/ 0 w 6158413"/>
              <a:gd name="connsiteY35" fmla="*/ 1716162 h 3662541"/>
              <a:gd name="connsiteX36" fmla="*/ 0 w 6158413"/>
              <a:gd name="connsiteY36" fmla="*/ 1229567 h 3662541"/>
              <a:gd name="connsiteX37" fmla="*/ 0 w 6158413"/>
              <a:gd name="connsiteY37" fmla="*/ 633096 h 3662541"/>
              <a:gd name="connsiteX38" fmla="*/ 0 w 6158413"/>
              <a:gd name="connsiteY38" fmla="*/ 0 h 366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158413" h="3662541" extrusionOk="0">
                <a:moveTo>
                  <a:pt x="0" y="0"/>
                </a:moveTo>
                <a:cubicBezTo>
                  <a:pt x="110517" y="-37924"/>
                  <a:pt x="255472" y="30018"/>
                  <a:pt x="375103" y="0"/>
                </a:cubicBezTo>
                <a:cubicBezTo>
                  <a:pt x="494734" y="-30018"/>
                  <a:pt x="652906" y="49569"/>
                  <a:pt x="811791" y="0"/>
                </a:cubicBezTo>
                <a:cubicBezTo>
                  <a:pt x="970676" y="-49569"/>
                  <a:pt x="1172036" y="9837"/>
                  <a:pt x="1494815" y="0"/>
                </a:cubicBezTo>
                <a:cubicBezTo>
                  <a:pt x="1817594" y="-9837"/>
                  <a:pt x="1784470" y="47180"/>
                  <a:pt x="1931502" y="0"/>
                </a:cubicBezTo>
                <a:cubicBezTo>
                  <a:pt x="2078534" y="-47180"/>
                  <a:pt x="2252927" y="41746"/>
                  <a:pt x="2368190" y="0"/>
                </a:cubicBezTo>
                <a:cubicBezTo>
                  <a:pt x="2483453" y="-41746"/>
                  <a:pt x="2650885" y="30484"/>
                  <a:pt x="2804877" y="0"/>
                </a:cubicBezTo>
                <a:cubicBezTo>
                  <a:pt x="2958869" y="-30484"/>
                  <a:pt x="3133533" y="58728"/>
                  <a:pt x="3303149" y="0"/>
                </a:cubicBezTo>
                <a:cubicBezTo>
                  <a:pt x="3472765" y="-58728"/>
                  <a:pt x="3503335" y="28454"/>
                  <a:pt x="3678252" y="0"/>
                </a:cubicBezTo>
                <a:cubicBezTo>
                  <a:pt x="3853169" y="-28454"/>
                  <a:pt x="4005720" y="22917"/>
                  <a:pt x="4114940" y="0"/>
                </a:cubicBezTo>
                <a:cubicBezTo>
                  <a:pt x="4224160" y="-22917"/>
                  <a:pt x="4385807" y="17259"/>
                  <a:pt x="4613211" y="0"/>
                </a:cubicBezTo>
                <a:cubicBezTo>
                  <a:pt x="4840615" y="-17259"/>
                  <a:pt x="5086152" y="20125"/>
                  <a:pt x="5234651" y="0"/>
                </a:cubicBezTo>
                <a:cubicBezTo>
                  <a:pt x="5383150" y="-20125"/>
                  <a:pt x="5766622" y="29679"/>
                  <a:pt x="6158413" y="0"/>
                </a:cubicBezTo>
                <a:cubicBezTo>
                  <a:pt x="6190627" y="191962"/>
                  <a:pt x="6156969" y="288765"/>
                  <a:pt x="6158413" y="486595"/>
                </a:cubicBezTo>
                <a:cubicBezTo>
                  <a:pt x="6159857" y="684425"/>
                  <a:pt x="6129484" y="757755"/>
                  <a:pt x="6158413" y="899939"/>
                </a:cubicBezTo>
                <a:cubicBezTo>
                  <a:pt x="6187342" y="1042123"/>
                  <a:pt x="6111601" y="1179847"/>
                  <a:pt x="6158413" y="1386533"/>
                </a:cubicBezTo>
                <a:cubicBezTo>
                  <a:pt x="6205225" y="1593219"/>
                  <a:pt x="6096493" y="1711914"/>
                  <a:pt x="6158413" y="1946379"/>
                </a:cubicBezTo>
                <a:cubicBezTo>
                  <a:pt x="6220333" y="2180844"/>
                  <a:pt x="6154523" y="2278257"/>
                  <a:pt x="6158413" y="2396348"/>
                </a:cubicBezTo>
                <a:cubicBezTo>
                  <a:pt x="6162303" y="2514439"/>
                  <a:pt x="6145046" y="2678009"/>
                  <a:pt x="6158413" y="2846318"/>
                </a:cubicBezTo>
                <a:cubicBezTo>
                  <a:pt x="6171780" y="3014627"/>
                  <a:pt x="6130125" y="3346867"/>
                  <a:pt x="6158413" y="3662541"/>
                </a:cubicBezTo>
                <a:cubicBezTo>
                  <a:pt x="5997798" y="3699039"/>
                  <a:pt x="5955466" y="3632609"/>
                  <a:pt x="5783310" y="3662541"/>
                </a:cubicBezTo>
                <a:cubicBezTo>
                  <a:pt x="5611154" y="3692473"/>
                  <a:pt x="5382829" y="3643174"/>
                  <a:pt x="5223454" y="3662541"/>
                </a:cubicBezTo>
                <a:cubicBezTo>
                  <a:pt x="5064079" y="3681908"/>
                  <a:pt x="4734043" y="3659881"/>
                  <a:pt x="4540430" y="3662541"/>
                </a:cubicBezTo>
                <a:cubicBezTo>
                  <a:pt x="4346817" y="3665201"/>
                  <a:pt x="4171290" y="3652802"/>
                  <a:pt x="4042158" y="3662541"/>
                </a:cubicBezTo>
                <a:cubicBezTo>
                  <a:pt x="3913026" y="3672280"/>
                  <a:pt x="3656701" y="3655227"/>
                  <a:pt x="3543887" y="3662541"/>
                </a:cubicBezTo>
                <a:cubicBezTo>
                  <a:pt x="3431073" y="3669855"/>
                  <a:pt x="3286617" y="3650080"/>
                  <a:pt x="3107199" y="3662541"/>
                </a:cubicBezTo>
                <a:cubicBezTo>
                  <a:pt x="2927781" y="3675002"/>
                  <a:pt x="2840538" y="3659508"/>
                  <a:pt x="2732096" y="3662541"/>
                </a:cubicBezTo>
                <a:cubicBezTo>
                  <a:pt x="2623654" y="3665574"/>
                  <a:pt x="2477932" y="3610850"/>
                  <a:pt x="2295408" y="3662541"/>
                </a:cubicBezTo>
                <a:cubicBezTo>
                  <a:pt x="2112884" y="3714232"/>
                  <a:pt x="1924669" y="3645459"/>
                  <a:pt x="1797137" y="3662541"/>
                </a:cubicBezTo>
                <a:cubicBezTo>
                  <a:pt x="1669605" y="3679623"/>
                  <a:pt x="1318830" y="3630285"/>
                  <a:pt x="1175697" y="3662541"/>
                </a:cubicBezTo>
                <a:cubicBezTo>
                  <a:pt x="1032564" y="3694797"/>
                  <a:pt x="711317" y="3592982"/>
                  <a:pt x="492673" y="3662541"/>
                </a:cubicBezTo>
                <a:cubicBezTo>
                  <a:pt x="274029" y="3732100"/>
                  <a:pt x="110871" y="3620594"/>
                  <a:pt x="0" y="3662541"/>
                </a:cubicBezTo>
                <a:cubicBezTo>
                  <a:pt x="-22863" y="3492672"/>
                  <a:pt x="46149" y="3382150"/>
                  <a:pt x="0" y="3102695"/>
                </a:cubicBezTo>
                <a:cubicBezTo>
                  <a:pt x="-46149" y="2823240"/>
                  <a:pt x="3211" y="2802518"/>
                  <a:pt x="0" y="2689352"/>
                </a:cubicBezTo>
                <a:cubicBezTo>
                  <a:pt x="-3211" y="2576186"/>
                  <a:pt x="25928" y="2436376"/>
                  <a:pt x="0" y="2202757"/>
                </a:cubicBezTo>
                <a:cubicBezTo>
                  <a:pt x="-25928" y="1969138"/>
                  <a:pt x="16462" y="1889976"/>
                  <a:pt x="0" y="1716162"/>
                </a:cubicBezTo>
                <a:cubicBezTo>
                  <a:pt x="-16462" y="1542349"/>
                  <a:pt x="4002" y="1409482"/>
                  <a:pt x="0" y="1229567"/>
                </a:cubicBezTo>
                <a:cubicBezTo>
                  <a:pt x="-4002" y="1049653"/>
                  <a:pt x="6038" y="861951"/>
                  <a:pt x="0" y="633096"/>
                </a:cubicBezTo>
                <a:cubicBezTo>
                  <a:pt x="-6038" y="404241"/>
                  <a:pt x="31633" y="202721"/>
                  <a:pt x="0" y="0"/>
                </a:cubicBezTo>
                <a:close/>
              </a:path>
            </a:pathLst>
          </a:custGeom>
          <a:noFill/>
          <a:ln w="28575">
            <a:solidFill>
              <a:srgbClr val="FFC000"/>
            </a:solidFill>
            <a:extLst>
              <a:ext uri="{C807C97D-BFC1-408E-A445-0C87EB9F89A2}">
                <ask:lineSketchStyleProps xmlns:ask="http://schemas.microsoft.com/office/drawing/2018/sketchyshapes" sd="2052783886">
                  <a:prstGeom prst="rect">
                    <a:avLst/>
                  </a:prstGeom>
                  <ask:type>
                    <ask:lineSketchScribble/>
                  </ask:type>
                </ask:lineSketchStyleProps>
              </a:ext>
            </a:extLst>
          </a:ln>
        </p:spPr>
        <p:txBody>
          <a:bodyPr wrap="square" rtlCol="0">
            <a:spAutoFit/>
          </a:bodyPr>
          <a:lstStyle/>
          <a:p>
            <a:pPr marL="0" algn="l" defTabSz="457200" rtl="0" eaLnBrk="1" latinLnBrk="0" hangingPunct="1"/>
            <a:r>
              <a:rPr lang="en-US" sz="1800" kern="1200" dirty="0">
                <a:solidFill>
                  <a:schemeClr val="bg1">
                    <a:lumMod val="65000"/>
                  </a:schemeClr>
                </a:solidFill>
                <a:latin typeface="Verdana" panose="020B0604030504040204" pitchFamily="34" charset="0"/>
                <a:ea typeface="Verdana" panose="020B0604030504040204" pitchFamily="34" charset="0"/>
                <a:cs typeface="+mn-cs"/>
              </a:rPr>
              <a:t>Insert a picture of your flashcards here.</a:t>
            </a:r>
          </a:p>
          <a:p>
            <a:pPr marL="0" algn="l" defTabSz="457200" rtl="0" eaLnBrk="1" latinLnBrk="0" hangingPunct="1"/>
            <a:endParaRPr lang="en-US" sz="1800" kern="1200" dirty="0">
              <a:solidFill>
                <a:schemeClr val="bg1">
                  <a:lumMod val="65000"/>
                </a:schemeClr>
              </a:solidFill>
              <a:latin typeface="Verdana" panose="020B0604030504040204" pitchFamily="34" charset="0"/>
              <a:ea typeface="Verdana" panose="020B0604030504040204" pitchFamily="34" charset="0"/>
              <a:cs typeface="+mn-cs"/>
            </a:endParaRPr>
          </a:p>
          <a:p>
            <a:pPr lvl="0" defTabSz="914400"/>
            <a:r>
              <a:rPr lang="en-US" sz="1400" kern="1200" dirty="0">
                <a:solidFill>
                  <a:schemeClr val="bg1">
                    <a:lumMod val="65000"/>
                  </a:schemeClr>
                </a:solidFill>
                <a:latin typeface="Verdana" panose="020B0604030504040204" pitchFamily="34" charset="0"/>
                <a:ea typeface="Verdana" panose="020B0604030504040204" pitchFamily="34" charset="0"/>
                <a:cs typeface="+mn-cs"/>
              </a:rPr>
              <a:t>There are several ways to get images into these pages.</a:t>
            </a:r>
          </a:p>
          <a:p>
            <a:pPr lvl="0" defTabSz="914400"/>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342900" lvl="0" indent="-342900" defTabSz="914400">
              <a:buFont typeface="+mj-lt"/>
              <a:buAutoNum type="arabicPeriod"/>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Draw on your own paper. Take a picture and upload that picture to this device, OR,</a:t>
            </a:r>
            <a:br>
              <a:rPr lang="en-US" sz="1400" kern="1200" dirty="0">
                <a:solidFill>
                  <a:schemeClr val="bg1">
                    <a:lumMod val="65000"/>
                  </a:schemeClr>
                </a:solidFill>
                <a:latin typeface="Verdana" panose="020B0604030504040204" pitchFamily="34" charset="0"/>
                <a:ea typeface="Verdana" panose="020B0604030504040204" pitchFamily="34" charset="0"/>
                <a:cs typeface="+mn-cs"/>
              </a:rPr>
            </a:br>
            <a:r>
              <a:rPr lang="en-US" sz="1400" kern="1200" dirty="0">
                <a:solidFill>
                  <a:schemeClr val="bg1">
                    <a:lumMod val="65000"/>
                  </a:schemeClr>
                </a:solidFill>
                <a:latin typeface="Verdana" panose="020B0604030504040204" pitchFamily="34" charset="0"/>
                <a:ea typeface="Verdana" panose="020B0604030504040204" pitchFamily="34" charset="0"/>
                <a:cs typeface="+mn-cs"/>
              </a:rPr>
              <a:t> </a:t>
            </a:r>
          </a:p>
          <a:p>
            <a:pPr marL="342900" lvl="0" indent="-342900" defTabSz="914400">
              <a:buFont typeface="+mj-lt"/>
              <a:buAutoNum type="arabicPeriod"/>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Draw with Google Draw, Paint, or any other graphics app.  Draw your image, then take a screenshot or a photo of your image.</a:t>
            </a:r>
          </a:p>
          <a:p>
            <a:pPr marL="342900" lvl="0" indent="-342900" defTabSz="914400">
              <a:buFont typeface="+mj-lt"/>
              <a:buAutoNum type="arabicPeriod"/>
            </a:pPr>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0" lvl="0" indent="0" defTabSz="914400">
              <a:buFont typeface="+mj-lt"/>
              <a:buNone/>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Once your picture is saved, go to the “Insert” menu in the upper left corner and choose “Pictures.”  </a:t>
            </a:r>
          </a:p>
          <a:p>
            <a:pPr marL="0" lvl="0" indent="0" defTabSz="914400">
              <a:buFont typeface="+mj-lt"/>
              <a:buNone/>
            </a:pPr>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0" lvl="0" indent="0" defTabSz="914400">
              <a:buFont typeface="+mj-lt"/>
              <a:buNone/>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Select “This Device” and browse to the folder where you saved the picture. Click on the file name and click “Insert.”</a:t>
            </a:r>
          </a:p>
        </p:txBody>
      </p:sp>
    </p:spTree>
    <p:extLst>
      <p:ext uri="{BB962C8B-B14F-4D97-AF65-F5344CB8AC3E}">
        <p14:creationId xmlns:p14="http://schemas.microsoft.com/office/powerpoint/2010/main" val="1986974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1624A3-8AA8-4AEE-99DE-E4DA3E2F26A9}"/>
              </a:ext>
            </a:extLst>
          </p:cNvPr>
          <p:cNvSpPr txBox="1"/>
          <p:nvPr userDrawn="1"/>
        </p:nvSpPr>
        <p:spPr>
          <a:xfrm>
            <a:off x="261048" y="274661"/>
            <a:ext cx="2099556" cy="338554"/>
          </a:xfrm>
          <a:prstGeom prst="rect">
            <a:avLst/>
          </a:prstGeom>
          <a:noFill/>
        </p:spPr>
        <p:txBody>
          <a:bodyPr wrap="square" rtlCol="0">
            <a:spAutoFit/>
          </a:bodyPr>
          <a:lstStyle/>
          <a:p>
            <a:pPr algn="l"/>
            <a:r>
              <a:rPr lang="en-US" sz="1600" b="1" dirty="0">
                <a:latin typeface="Verdana" panose="020B0604030504040204" pitchFamily="34" charset="0"/>
                <a:ea typeface="Verdana" panose="020B0604030504040204" pitchFamily="34" charset="0"/>
              </a:rPr>
              <a:t>COMIC STRIP</a:t>
            </a:r>
            <a:endParaRPr lang="en-US" sz="1600" dirty="0">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2189923A-A9FC-4E20-BF81-2A87C963EDAB}"/>
              </a:ext>
            </a:extLst>
          </p:cNvPr>
          <p:cNvSpPr txBox="1"/>
          <p:nvPr userDrawn="1"/>
        </p:nvSpPr>
        <p:spPr>
          <a:xfrm>
            <a:off x="261048" y="678924"/>
            <a:ext cx="2158302" cy="3370153"/>
          </a:xfrm>
          <a:prstGeom prst="rect">
            <a:avLst/>
          </a:prstGeom>
          <a:noFill/>
        </p:spPr>
        <p:txBody>
          <a:bodyPr wrap="square" rtlCol="0">
            <a:spAutoFit/>
          </a:bodyPr>
          <a:lstStyle/>
          <a:p>
            <a:pPr>
              <a:spcAft>
                <a:spcPts val="600"/>
              </a:spcAft>
            </a:pPr>
            <a:r>
              <a:rPr lang="en-US" sz="1600" dirty="0">
                <a:latin typeface="Verdana" panose="020B0604030504040204" pitchFamily="34" charset="0"/>
                <a:ea typeface="Verdana" panose="020B0604030504040204" pitchFamily="34" charset="0"/>
              </a:rPr>
              <a:t>Create a comic strip with at least four panels that illustrate conduction, convection, and radiation. </a:t>
            </a:r>
          </a:p>
          <a:p>
            <a:pPr>
              <a:spcAft>
                <a:spcPts val="600"/>
              </a:spcAft>
            </a:pPr>
            <a:r>
              <a:rPr lang="en-US" sz="1600" dirty="0">
                <a:latin typeface="Verdana" panose="020B0604030504040204" pitchFamily="34" charset="0"/>
                <a:ea typeface="Verdana" panose="020B0604030504040204" pitchFamily="34" charset="0"/>
              </a:rPr>
              <a:t>You must use all of the vocabulary words from “Read It” and at least one illustration per panel.</a:t>
            </a:r>
          </a:p>
        </p:txBody>
      </p:sp>
      <p:sp>
        <p:nvSpPr>
          <p:cNvPr id="5" name="TextBox 4">
            <a:extLst>
              <a:ext uri="{FF2B5EF4-FFF2-40B4-BE49-F238E27FC236}">
                <a16:creationId xmlns:a16="http://schemas.microsoft.com/office/drawing/2014/main" id="{8EF4467D-F427-47B6-A0B5-66959B4EE245}"/>
              </a:ext>
            </a:extLst>
          </p:cNvPr>
          <p:cNvSpPr txBox="1"/>
          <p:nvPr userDrawn="1"/>
        </p:nvSpPr>
        <p:spPr>
          <a:xfrm>
            <a:off x="2724539" y="1001486"/>
            <a:ext cx="6158413" cy="3662541"/>
          </a:xfrm>
          <a:custGeom>
            <a:avLst/>
            <a:gdLst>
              <a:gd name="connsiteX0" fmla="*/ 0 w 6158413"/>
              <a:gd name="connsiteY0" fmla="*/ 0 h 3662541"/>
              <a:gd name="connsiteX1" fmla="*/ 375103 w 6158413"/>
              <a:gd name="connsiteY1" fmla="*/ 0 h 3662541"/>
              <a:gd name="connsiteX2" fmla="*/ 811791 w 6158413"/>
              <a:gd name="connsiteY2" fmla="*/ 0 h 3662541"/>
              <a:gd name="connsiteX3" fmla="*/ 1494815 w 6158413"/>
              <a:gd name="connsiteY3" fmla="*/ 0 h 3662541"/>
              <a:gd name="connsiteX4" fmla="*/ 1931502 w 6158413"/>
              <a:gd name="connsiteY4" fmla="*/ 0 h 3662541"/>
              <a:gd name="connsiteX5" fmla="*/ 2368190 w 6158413"/>
              <a:gd name="connsiteY5" fmla="*/ 0 h 3662541"/>
              <a:gd name="connsiteX6" fmla="*/ 2804877 w 6158413"/>
              <a:gd name="connsiteY6" fmla="*/ 0 h 3662541"/>
              <a:gd name="connsiteX7" fmla="*/ 3303149 w 6158413"/>
              <a:gd name="connsiteY7" fmla="*/ 0 h 3662541"/>
              <a:gd name="connsiteX8" fmla="*/ 3678252 w 6158413"/>
              <a:gd name="connsiteY8" fmla="*/ 0 h 3662541"/>
              <a:gd name="connsiteX9" fmla="*/ 4114940 w 6158413"/>
              <a:gd name="connsiteY9" fmla="*/ 0 h 3662541"/>
              <a:gd name="connsiteX10" fmla="*/ 4613211 w 6158413"/>
              <a:gd name="connsiteY10" fmla="*/ 0 h 3662541"/>
              <a:gd name="connsiteX11" fmla="*/ 5234651 w 6158413"/>
              <a:gd name="connsiteY11" fmla="*/ 0 h 3662541"/>
              <a:gd name="connsiteX12" fmla="*/ 6158413 w 6158413"/>
              <a:gd name="connsiteY12" fmla="*/ 0 h 3662541"/>
              <a:gd name="connsiteX13" fmla="*/ 6158413 w 6158413"/>
              <a:gd name="connsiteY13" fmla="*/ 486595 h 3662541"/>
              <a:gd name="connsiteX14" fmla="*/ 6158413 w 6158413"/>
              <a:gd name="connsiteY14" fmla="*/ 899939 h 3662541"/>
              <a:gd name="connsiteX15" fmla="*/ 6158413 w 6158413"/>
              <a:gd name="connsiteY15" fmla="*/ 1386533 h 3662541"/>
              <a:gd name="connsiteX16" fmla="*/ 6158413 w 6158413"/>
              <a:gd name="connsiteY16" fmla="*/ 1946379 h 3662541"/>
              <a:gd name="connsiteX17" fmla="*/ 6158413 w 6158413"/>
              <a:gd name="connsiteY17" fmla="*/ 2396348 h 3662541"/>
              <a:gd name="connsiteX18" fmla="*/ 6158413 w 6158413"/>
              <a:gd name="connsiteY18" fmla="*/ 2846318 h 3662541"/>
              <a:gd name="connsiteX19" fmla="*/ 6158413 w 6158413"/>
              <a:gd name="connsiteY19" fmla="*/ 3662541 h 3662541"/>
              <a:gd name="connsiteX20" fmla="*/ 5783310 w 6158413"/>
              <a:gd name="connsiteY20" fmla="*/ 3662541 h 3662541"/>
              <a:gd name="connsiteX21" fmla="*/ 5223454 w 6158413"/>
              <a:gd name="connsiteY21" fmla="*/ 3662541 h 3662541"/>
              <a:gd name="connsiteX22" fmla="*/ 4540430 w 6158413"/>
              <a:gd name="connsiteY22" fmla="*/ 3662541 h 3662541"/>
              <a:gd name="connsiteX23" fmla="*/ 4042158 w 6158413"/>
              <a:gd name="connsiteY23" fmla="*/ 3662541 h 3662541"/>
              <a:gd name="connsiteX24" fmla="*/ 3543887 w 6158413"/>
              <a:gd name="connsiteY24" fmla="*/ 3662541 h 3662541"/>
              <a:gd name="connsiteX25" fmla="*/ 3107199 w 6158413"/>
              <a:gd name="connsiteY25" fmla="*/ 3662541 h 3662541"/>
              <a:gd name="connsiteX26" fmla="*/ 2732096 w 6158413"/>
              <a:gd name="connsiteY26" fmla="*/ 3662541 h 3662541"/>
              <a:gd name="connsiteX27" fmla="*/ 2295408 w 6158413"/>
              <a:gd name="connsiteY27" fmla="*/ 3662541 h 3662541"/>
              <a:gd name="connsiteX28" fmla="*/ 1797137 w 6158413"/>
              <a:gd name="connsiteY28" fmla="*/ 3662541 h 3662541"/>
              <a:gd name="connsiteX29" fmla="*/ 1175697 w 6158413"/>
              <a:gd name="connsiteY29" fmla="*/ 3662541 h 3662541"/>
              <a:gd name="connsiteX30" fmla="*/ 492673 w 6158413"/>
              <a:gd name="connsiteY30" fmla="*/ 3662541 h 3662541"/>
              <a:gd name="connsiteX31" fmla="*/ 0 w 6158413"/>
              <a:gd name="connsiteY31" fmla="*/ 3662541 h 3662541"/>
              <a:gd name="connsiteX32" fmla="*/ 0 w 6158413"/>
              <a:gd name="connsiteY32" fmla="*/ 3102695 h 3662541"/>
              <a:gd name="connsiteX33" fmla="*/ 0 w 6158413"/>
              <a:gd name="connsiteY33" fmla="*/ 2689352 h 3662541"/>
              <a:gd name="connsiteX34" fmla="*/ 0 w 6158413"/>
              <a:gd name="connsiteY34" fmla="*/ 2202757 h 3662541"/>
              <a:gd name="connsiteX35" fmla="*/ 0 w 6158413"/>
              <a:gd name="connsiteY35" fmla="*/ 1716162 h 3662541"/>
              <a:gd name="connsiteX36" fmla="*/ 0 w 6158413"/>
              <a:gd name="connsiteY36" fmla="*/ 1229567 h 3662541"/>
              <a:gd name="connsiteX37" fmla="*/ 0 w 6158413"/>
              <a:gd name="connsiteY37" fmla="*/ 633096 h 3662541"/>
              <a:gd name="connsiteX38" fmla="*/ 0 w 6158413"/>
              <a:gd name="connsiteY38" fmla="*/ 0 h 366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158413" h="3662541" extrusionOk="0">
                <a:moveTo>
                  <a:pt x="0" y="0"/>
                </a:moveTo>
                <a:cubicBezTo>
                  <a:pt x="110517" y="-37924"/>
                  <a:pt x="255472" y="30018"/>
                  <a:pt x="375103" y="0"/>
                </a:cubicBezTo>
                <a:cubicBezTo>
                  <a:pt x="494734" y="-30018"/>
                  <a:pt x="652906" y="49569"/>
                  <a:pt x="811791" y="0"/>
                </a:cubicBezTo>
                <a:cubicBezTo>
                  <a:pt x="970676" y="-49569"/>
                  <a:pt x="1172036" y="9837"/>
                  <a:pt x="1494815" y="0"/>
                </a:cubicBezTo>
                <a:cubicBezTo>
                  <a:pt x="1817594" y="-9837"/>
                  <a:pt x="1784470" y="47180"/>
                  <a:pt x="1931502" y="0"/>
                </a:cubicBezTo>
                <a:cubicBezTo>
                  <a:pt x="2078534" y="-47180"/>
                  <a:pt x="2252927" y="41746"/>
                  <a:pt x="2368190" y="0"/>
                </a:cubicBezTo>
                <a:cubicBezTo>
                  <a:pt x="2483453" y="-41746"/>
                  <a:pt x="2650885" y="30484"/>
                  <a:pt x="2804877" y="0"/>
                </a:cubicBezTo>
                <a:cubicBezTo>
                  <a:pt x="2958869" y="-30484"/>
                  <a:pt x="3133533" y="58728"/>
                  <a:pt x="3303149" y="0"/>
                </a:cubicBezTo>
                <a:cubicBezTo>
                  <a:pt x="3472765" y="-58728"/>
                  <a:pt x="3503335" y="28454"/>
                  <a:pt x="3678252" y="0"/>
                </a:cubicBezTo>
                <a:cubicBezTo>
                  <a:pt x="3853169" y="-28454"/>
                  <a:pt x="4005720" y="22917"/>
                  <a:pt x="4114940" y="0"/>
                </a:cubicBezTo>
                <a:cubicBezTo>
                  <a:pt x="4224160" y="-22917"/>
                  <a:pt x="4385807" y="17259"/>
                  <a:pt x="4613211" y="0"/>
                </a:cubicBezTo>
                <a:cubicBezTo>
                  <a:pt x="4840615" y="-17259"/>
                  <a:pt x="5086152" y="20125"/>
                  <a:pt x="5234651" y="0"/>
                </a:cubicBezTo>
                <a:cubicBezTo>
                  <a:pt x="5383150" y="-20125"/>
                  <a:pt x="5766622" y="29679"/>
                  <a:pt x="6158413" y="0"/>
                </a:cubicBezTo>
                <a:cubicBezTo>
                  <a:pt x="6190627" y="191962"/>
                  <a:pt x="6156969" y="288765"/>
                  <a:pt x="6158413" y="486595"/>
                </a:cubicBezTo>
                <a:cubicBezTo>
                  <a:pt x="6159857" y="684425"/>
                  <a:pt x="6129484" y="757755"/>
                  <a:pt x="6158413" y="899939"/>
                </a:cubicBezTo>
                <a:cubicBezTo>
                  <a:pt x="6187342" y="1042123"/>
                  <a:pt x="6111601" y="1179847"/>
                  <a:pt x="6158413" y="1386533"/>
                </a:cubicBezTo>
                <a:cubicBezTo>
                  <a:pt x="6205225" y="1593219"/>
                  <a:pt x="6096493" y="1711914"/>
                  <a:pt x="6158413" y="1946379"/>
                </a:cubicBezTo>
                <a:cubicBezTo>
                  <a:pt x="6220333" y="2180844"/>
                  <a:pt x="6154523" y="2278257"/>
                  <a:pt x="6158413" y="2396348"/>
                </a:cubicBezTo>
                <a:cubicBezTo>
                  <a:pt x="6162303" y="2514439"/>
                  <a:pt x="6145046" y="2678009"/>
                  <a:pt x="6158413" y="2846318"/>
                </a:cubicBezTo>
                <a:cubicBezTo>
                  <a:pt x="6171780" y="3014627"/>
                  <a:pt x="6130125" y="3346867"/>
                  <a:pt x="6158413" y="3662541"/>
                </a:cubicBezTo>
                <a:cubicBezTo>
                  <a:pt x="5997798" y="3699039"/>
                  <a:pt x="5955466" y="3632609"/>
                  <a:pt x="5783310" y="3662541"/>
                </a:cubicBezTo>
                <a:cubicBezTo>
                  <a:pt x="5611154" y="3692473"/>
                  <a:pt x="5382829" y="3643174"/>
                  <a:pt x="5223454" y="3662541"/>
                </a:cubicBezTo>
                <a:cubicBezTo>
                  <a:pt x="5064079" y="3681908"/>
                  <a:pt x="4734043" y="3659881"/>
                  <a:pt x="4540430" y="3662541"/>
                </a:cubicBezTo>
                <a:cubicBezTo>
                  <a:pt x="4346817" y="3665201"/>
                  <a:pt x="4171290" y="3652802"/>
                  <a:pt x="4042158" y="3662541"/>
                </a:cubicBezTo>
                <a:cubicBezTo>
                  <a:pt x="3913026" y="3672280"/>
                  <a:pt x="3656701" y="3655227"/>
                  <a:pt x="3543887" y="3662541"/>
                </a:cubicBezTo>
                <a:cubicBezTo>
                  <a:pt x="3431073" y="3669855"/>
                  <a:pt x="3286617" y="3650080"/>
                  <a:pt x="3107199" y="3662541"/>
                </a:cubicBezTo>
                <a:cubicBezTo>
                  <a:pt x="2927781" y="3675002"/>
                  <a:pt x="2840538" y="3659508"/>
                  <a:pt x="2732096" y="3662541"/>
                </a:cubicBezTo>
                <a:cubicBezTo>
                  <a:pt x="2623654" y="3665574"/>
                  <a:pt x="2477932" y="3610850"/>
                  <a:pt x="2295408" y="3662541"/>
                </a:cubicBezTo>
                <a:cubicBezTo>
                  <a:pt x="2112884" y="3714232"/>
                  <a:pt x="1924669" y="3645459"/>
                  <a:pt x="1797137" y="3662541"/>
                </a:cubicBezTo>
                <a:cubicBezTo>
                  <a:pt x="1669605" y="3679623"/>
                  <a:pt x="1318830" y="3630285"/>
                  <a:pt x="1175697" y="3662541"/>
                </a:cubicBezTo>
                <a:cubicBezTo>
                  <a:pt x="1032564" y="3694797"/>
                  <a:pt x="711317" y="3592982"/>
                  <a:pt x="492673" y="3662541"/>
                </a:cubicBezTo>
                <a:cubicBezTo>
                  <a:pt x="274029" y="3732100"/>
                  <a:pt x="110871" y="3620594"/>
                  <a:pt x="0" y="3662541"/>
                </a:cubicBezTo>
                <a:cubicBezTo>
                  <a:pt x="-22863" y="3492672"/>
                  <a:pt x="46149" y="3382150"/>
                  <a:pt x="0" y="3102695"/>
                </a:cubicBezTo>
                <a:cubicBezTo>
                  <a:pt x="-46149" y="2823240"/>
                  <a:pt x="3211" y="2802518"/>
                  <a:pt x="0" y="2689352"/>
                </a:cubicBezTo>
                <a:cubicBezTo>
                  <a:pt x="-3211" y="2576186"/>
                  <a:pt x="25928" y="2436376"/>
                  <a:pt x="0" y="2202757"/>
                </a:cubicBezTo>
                <a:cubicBezTo>
                  <a:pt x="-25928" y="1969138"/>
                  <a:pt x="16462" y="1889976"/>
                  <a:pt x="0" y="1716162"/>
                </a:cubicBezTo>
                <a:cubicBezTo>
                  <a:pt x="-16462" y="1542349"/>
                  <a:pt x="4002" y="1409482"/>
                  <a:pt x="0" y="1229567"/>
                </a:cubicBezTo>
                <a:cubicBezTo>
                  <a:pt x="-4002" y="1049653"/>
                  <a:pt x="6038" y="861951"/>
                  <a:pt x="0" y="633096"/>
                </a:cubicBezTo>
                <a:cubicBezTo>
                  <a:pt x="-6038" y="404241"/>
                  <a:pt x="31633" y="202721"/>
                  <a:pt x="0" y="0"/>
                </a:cubicBezTo>
                <a:close/>
              </a:path>
            </a:pathLst>
          </a:custGeom>
          <a:noFill/>
          <a:ln w="28575">
            <a:solidFill>
              <a:srgbClr val="FFC000"/>
            </a:solidFill>
            <a:extLst>
              <a:ext uri="{C807C97D-BFC1-408E-A445-0C87EB9F89A2}">
                <ask:lineSketchStyleProps xmlns:ask="http://schemas.microsoft.com/office/drawing/2018/sketchyshapes" sd="2052783886">
                  <a:prstGeom prst="rect">
                    <a:avLst/>
                  </a:prstGeom>
                  <ask:type>
                    <ask:lineSketchScribble/>
                  </ask:type>
                </ask:lineSketchStyleProps>
              </a:ext>
            </a:extLst>
          </a:ln>
        </p:spPr>
        <p:txBody>
          <a:bodyPr wrap="square" rtlCol="0">
            <a:spAutoFit/>
          </a:bodyPr>
          <a:lstStyle/>
          <a:p>
            <a:pPr marL="0" algn="l" defTabSz="457200" rtl="0" eaLnBrk="1" latinLnBrk="0" hangingPunct="1"/>
            <a:r>
              <a:rPr lang="en-US" sz="1800" kern="1200" dirty="0">
                <a:solidFill>
                  <a:schemeClr val="bg1">
                    <a:lumMod val="65000"/>
                  </a:schemeClr>
                </a:solidFill>
                <a:latin typeface="Verdana" panose="020B0604030504040204" pitchFamily="34" charset="0"/>
                <a:ea typeface="Verdana" panose="020B0604030504040204" pitchFamily="34" charset="0"/>
                <a:cs typeface="+mn-cs"/>
              </a:rPr>
              <a:t>Insert a picture of your comic strip here.</a:t>
            </a:r>
          </a:p>
          <a:p>
            <a:pPr marL="0" algn="l" defTabSz="457200" rtl="0" eaLnBrk="1" latinLnBrk="0" hangingPunct="1"/>
            <a:endParaRPr lang="en-US" sz="1800" kern="1200" dirty="0">
              <a:solidFill>
                <a:schemeClr val="bg1">
                  <a:lumMod val="65000"/>
                </a:schemeClr>
              </a:solidFill>
              <a:latin typeface="Verdana" panose="020B0604030504040204" pitchFamily="34" charset="0"/>
              <a:ea typeface="Verdana" panose="020B0604030504040204" pitchFamily="34" charset="0"/>
              <a:cs typeface="+mn-cs"/>
            </a:endParaRPr>
          </a:p>
          <a:p>
            <a:pPr lvl="0" defTabSz="914400"/>
            <a:r>
              <a:rPr lang="en-US" sz="1400" kern="1200" dirty="0">
                <a:solidFill>
                  <a:schemeClr val="bg1">
                    <a:lumMod val="65000"/>
                  </a:schemeClr>
                </a:solidFill>
                <a:latin typeface="Verdana" panose="020B0604030504040204" pitchFamily="34" charset="0"/>
                <a:ea typeface="Verdana" panose="020B0604030504040204" pitchFamily="34" charset="0"/>
                <a:cs typeface="+mn-cs"/>
              </a:rPr>
              <a:t>There are several ways to get images into these pages.</a:t>
            </a:r>
          </a:p>
          <a:p>
            <a:pPr lvl="0" defTabSz="914400"/>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342900" lvl="0" indent="-342900" defTabSz="914400">
              <a:buFont typeface="+mj-lt"/>
              <a:buAutoNum type="arabicPeriod"/>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Draw on your own paper. Take a picture and upload that picture to this device, OR,</a:t>
            </a:r>
            <a:br>
              <a:rPr lang="en-US" sz="1400" kern="1200" dirty="0">
                <a:solidFill>
                  <a:schemeClr val="bg1">
                    <a:lumMod val="65000"/>
                  </a:schemeClr>
                </a:solidFill>
                <a:latin typeface="Verdana" panose="020B0604030504040204" pitchFamily="34" charset="0"/>
                <a:ea typeface="Verdana" panose="020B0604030504040204" pitchFamily="34" charset="0"/>
                <a:cs typeface="+mn-cs"/>
              </a:rPr>
            </a:br>
            <a:r>
              <a:rPr lang="en-US" sz="1400" kern="1200" dirty="0">
                <a:solidFill>
                  <a:schemeClr val="bg1">
                    <a:lumMod val="65000"/>
                  </a:schemeClr>
                </a:solidFill>
                <a:latin typeface="Verdana" panose="020B0604030504040204" pitchFamily="34" charset="0"/>
                <a:ea typeface="Verdana" panose="020B0604030504040204" pitchFamily="34" charset="0"/>
                <a:cs typeface="+mn-cs"/>
              </a:rPr>
              <a:t> </a:t>
            </a:r>
          </a:p>
          <a:p>
            <a:pPr marL="342900" lvl="0" indent="-342900" defTabSz="914400">
              <a:buFont typeface="+mj-lt"/>
              <a:buAutoNum type="arabicPeriod"/>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Draw with Google Draw, Paint, or any other graphics app.  Draw your image, then take a screenshot or a photo of your image.</a:t>
            </a:r>
          </a:p>
          <a:p>
            <a:pPr marL="342900" lvl="0" indent="-342900" defTabSz="914400">
              <a:buFont typeface="+mj-lt"/>
              <a:buAutoNum type="arabicPeriod"/>
            </a:pPr>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0" lvl="0" indent="0" defTabSz="914400">
              <a:buFont typeface="+mj-lt"/>
              <a:buNone/>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Once your picture is saved, go to the “Insert” menu in the upper left corner and choose “Pictures.”  </a:t>
            </a:r>
          </a:p>
          <a:p>
            <a:pPr marL="0" lvl="0" indent="0" defTabSz="914400">
              <a:buFont typeface="+mj-lt"/>
              <a:buNone/>
            </a:pPr>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0" lvl="0" indent="0" defTabSz="914400">
              <a:buFont typeface="+mj-lt"/>
              <a:buNone/>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Select “This Device” and browse to the folder where you saved the picture. Click on the file name and click “Insert.”</a:t>
            </a:r>
          </a:p>
        </p:txBody>
      </p:sp>
    </p:spTree>
    <p:extLst>
      <p:ext uri="{BB962C8B-B14F-4D97-AF65-F5344CB8AC3E}">
        <p14:creationId xmlns:p14="http://schemas.microsoft.com/office/powerpoint/2010/main" val="12974949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1624A3-8AA8-4AEE-99DE-E4DA3E2F26A9}"/>
              </a:ext>
            </a:extLst>
          </p:cNvPr>
          <p:cNvSpPr txBox="1"/>
          <p:nvPr userDrawn="1"/>
        </p:nvSpPr>
        <p:spPr>
          <a:xfrm>
            <a:off x="261048" y="274661"/>
            <a:ext cx="2099556" cy="338554"/>
          </a:xfrm>
          <a:prstGeom prst="rect">
            <a:avLst/>
          </a:prstGeom>
          <a:noFill/>
        </p:spPr>
        <p:txBody>
          <a:bodyPr wrap="square" rtlCol="0">
            <a:spAutoFit/>
          </a:bodyPr>
          <a:lstStyle/>
          <a:p>
            <a:pPr algn="l"/>
            <a:r>
              <a:rPr lang="en-US" sz="1600" b="1" dirty="0">
                <a:latin typeface="Verdana" panose="020B0604030504040204" pitchFamily="34" charset="0"/>
                <a:ea typeface="Verdana" panose="020B0604030504040204" pitchFamily="34" charset="0"/>
              </a:rPr>
              <a:t>QUIZ</a:t>
            </a:r>
            <a:endParaRPr lang="en-US" sz="1600" dirty="0">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2189923A-A9FC-4E20-BF81-2A87C963EDAB}"/>
              </a:ext>
            </a:extLst>
          </p:cNvPr>
          <p:cNvSpPr txBox="1"/>
          <p:nvPr userDrawn="1"/>
        </p:nvSpPr>
        <p:spPr>
          <a:xfrm>
            <a:off x="261048" y="613215"/>
            <a:ext cx="2099556" cy="2631490"/>
          </a:xfrm>
          <a:prstGeom prst="rect">
            <a:avLst/>
          </a:prstGeom>
          <a:noFill/>
        </p:spPr>
        <p:txBody>
          <a:bodyPr wrap="square" rtlCol="0">
            <a:spAutoFit/>
          </a:bodyPr>
          <a:lstStyle/>
          <a:p>
            <a:pPr>
              <a:spcAft>
                <a:spcPts val="600"/>
              </a:spcAft>
            </a:pPr>
            <a:r>
              <a:rPr lang="en-US" sz="1600" dirty="0">
                <a:latin typeface="Verdana" panose="020B0604030504040204" pitchFamily="34" charset="0"/>
                <a:ea typeface="Verdana" panose="020B0604030504040204" pitchFamily="34" charset="0"/>
              </a:rPr>
              <a:t>Write at least 10 quiz questions that could be used to test your classmates on the topics learned in this station lab. </a:t>
            </a:r>
          </a:p>
          <a:p>
            <a:pPr algn="ctr"/>
            <a:r>
              <a:rPr lang="en-US" sz="1600" b="1" dirty="0">
                <a:latin typeface="Verdana" panose="020B0604030504040204" pitchFamily="34" charset="0"/>
                <a:ea typeface="Verdana" panose="020B0604030504040204" pitchFamily="34" charset="0"/>
              </a:rPr>
              <a:t>Don’t forget to include an answer key!</a:t>
            </a:r>
          </a:p>
        </p:txBody>
      </p:sp>
      <p:sp>
        <p:nvSpPr>
          <p:cNvPr id="7" name="TextBox 6">
            <a:extLst>
              <a:ext uri="{FF2B5EF4-FFF2-40B4-BE49-F238E27FC236}">
                <a16:creationId xmlns:a16="http://schemas.microsoft.com/office/drawing/2014/main" id="{85CCE542-16D2-49F7-A40E-0F026D1289E0}"/>
              </a:ext>
            </a:extLst>
          </p:cNvPr>
          <p:cNvSpPr txBox="1"/>
          <p:nvPr userDrawn="1"/>
        </p:nvSpPr>
        <p:spPr>
          <a:xfrm>
            <a:off x="2724539" y="1001486"/>
            <a:ext cx="6158413" cy="3231654"/>
          </a:xfrm>
          <a:custGeom>
            <a:avLst/>
            <a:gdLst>
              <a:gd name="connsiteX0" fmla="*/ 0 w 6158413"/>
              <a:gd name="connsiteY0" fmla="*/ 0 h 3231654"/>
              <a:gd name="connsiteX1" fmla="*/ 375103 w 6158413"/>
              <a:gd name="connsiteY1" fmla="*/ 0 h 3231654"/>
              <a:gd name="connsiteX2" fmla="*/ 811791 w 6158413"/>
              <a:gd name="connsiteY2" fmla="*/ 0 h 3231654"/>
              <a:gd name="connsiteX3" fmla="*/ 1494815 w 6158413"/>
              <a:gd name="connsiteY3" fmla="*/ 0 h 3231654"/>
              <a:gd name="connsiteX4" fmla="*/ 1931502 w 6158413"/>
              <a:gd name="connsiteY4" fmla="*/ 0 h 3231654"/>
              <a:gd name="connsiteX5" fmla="*/ 2368190 w 6158413"/>
              <a:gd name="connsiteY5" fmla="*/ 0 h 3231654"/>
              <a:gd name="connsiteX6" fmla="*/ 2804877 w 6158413"/>
              <a:gd name="connsiteY6" fmla="*/ 0 h 3231654"/>
              <a:gd name="connsiteX7" fmla="*/ 3303149 w 6158413"/>
              <a:gd name="connsiteY7" fmla="*/ 0 h 3231654"/>
              <a:gd name="connsiteX8" fmla="*/ 3678252 w 6158413"/>
              <a:gd name="connsiteY8" fmla="*/ 0 h 3231654"/>
              <a:gd name="connsiteX9" fmla="*/ 4114940 w 6158413"/>
              <a:gd name="connsiteY9" fmla="*/ 0 h 3231654"/>
              <a:gd name="connsiteX10" fmla="*/ 4613211 w 6158413"/>
              <a:gd name="connsiteY10" fmla="*/ 0 h 3231654"/>
              <a:gd name="connsiteX11" fmla="*/ 5234651 w 6158413"/>
              <a:gd name="connsiteY11" fmla="*/ 0 h 3231654"/>
              <a:gd name="connsiteX12" fmla="*/ 6158413 w 6158413"/>
              <a:gd name="connsiteY12" fmla="*/ 0 h 3231654"/>
              <a:gd name="connsiteX13" fmla="*/ 6158413 w 6158413"/>
              <a:gd name="connsiteY13" fmla="*/ 506292 h 3231654"/>
              <a:gd name="connsiteX14" fmla="*/ 6158413 w 6158413"/>
              <a:gd name="connsiteY14" fmla="*/ 947952 h 3231654"/>
              <a:gd name="connsiteX15" fmla="*/ 6158413 w 6158413"/>
              <a:gd name="connsiteY15" fmla="*/ 1454244 h 3231654"/>
              <a:gd name="connsiteX16" fmla="*/ 6158413 w 6158413"/>
              <a:gd name="connsiteY16" fmla="*/ 2025170 h 3231654"/>
              <a:gd name="connsiteX17" fmla="*/ 6158413 w 6158413"/>
              <a:gd name="connsiteY17" fmla="*/ 2499146 h 3231654"/>
              <a:gd name="connsiteX18" fmla="*/ 6158413 w 6158413"/>
              <a:gd name="connsiteY18" fmla="*/ 3231654 h 3231654"/>
              <a:gd name="connsiteX19" fmla="*/ 5598557 w 6158413"/>
              <a:gd name="connsiteY19" fmla="*/ 3231654 h 3231654"/>
              <a:gd name="connsiteX20" fmla="*/ 5161870 w 6158413"/>
              <a:gd name="connsiteY20" fmla="*/ 3231654 h 3231654"/>
              <a:gd name="connsiteX21" fmla="*/ 4602014 w 6158413"/>
              <a:gd name="connsiteY21" fmla="*/ 3231654 h 3231654"/>
              <a:gd name="connsiteX22" fmla="*/ 3918990 w 6158413"/>
              <a:gd name="connsiteY22" fmla="*/ 3231654 h 3231654"/>
              <a:gd name="connsiteX23" fmla="*/ 3420718 w 6158413"/>
              <a:gd name="connsiteY23" fmla="*/ 3231654 h 3231654"/>
              <a:gd name="connsiteX24" fmla="*/ 2922447 w 6158413"/>
              <a:gd name="connsiteY24" fmla="*/ 3231654 h 3231654"/>
              <a:gd name="connsiteX25" fmla="*/ 2485759 w 6158413"/>
              <a:gd name="connsiteY25" fmla="*/ 3231654 h 3231654"/>
              <a:gd name="connsiteX26" fmla="*/ 2110656 w 6158413"/>
              <a:gd name="connsiteY26" fmla="*/ 3231654 h 3231654"/>
              <a:gd name="connsiteX27" fmla="*/ 1673969 w 6158413"/>
              <a:gd name="connsiteY27" fmla="*/ 3231654 h 3231654"/>
              <a:gd name="connsiteX28" fmla="*/ 1175697 w 6158413"/>
              <a:gd name="connsiteY28" fmla="*/ 3231654 h 3231654"/>
              <a:gd name="connsiteX29" fmla="*/ 554257 w 6158413"/>
              <a:gd name="connsiteY29" fmla="*/ 3231654 h 3231654"/>
              <a:gd name="connsiteX30" fmla="*/ 0 w 6158413"/>
              <a:gd name="connsiteY30" fmla="*/ 3231654 h 3231654"/>
              <a:gd name="connsiteX31" fmla="*/ 0 w 6158413"/>
              <a:gd name="connsiteY31" fmla="*/ 2693045 h 3231654"/>
              <a:gd name="connsiteX32" fmla="*/ 0 w 6158413"/>
              <a:gd name="connsiteY32" fmla="*/ 2219069 h 3231654"/>
              <a:gd name="connsiteX33" fmla="*/ 0 w 6158413"/>
              <a:gd name="connsiteY33" fmla="*/ 1777410 h 3231654"/>
              <a:gd name="connsiteX34" fmla="*/ 0 w 6158413"/>
              <a:gd name="connsiteY34" fmla="*/ 1271117 h 3231654"/>
              <a:gd name="connsiteX35" fmla="*/ 0 w 6158413"/>
              <a:gd name="connsiteY35" fmla="*/ 764825 h 3231654"/>
              <a:gd name="connsiteX36" fmla="*/ 0 w 6158413"/>
              <a:gd name="connsiteY36" fmla="*/ 0 h 323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158413" h="3231654" extrusionOk="0">
                <a:moveTo>
                  <a:pt x="0" y="0"/>
                </a:moveTo>
                <a:cubicBezTo>
                  <a:pt x="110517" y="-37924"/>
                  <a:pt x="255472" y="30018"/>
                  <a:pt x="375103" y="0"/>
                </a:cubicBezTo>
                <a:cubicBezTo>
                  <a:pt x="494734" y="-30018"/>
                  <a:pt x="652906" y="49569"/>
                  <a:pt x="811791" y="0"/>
                </a:cubicBezTo>
                <a:cubicBezTo>
                  <a:pt x="970676" y="-49569"/>
                  <a:pt x="1172036" y="9837"/>
                  <a:pt x="1494815" y="0"/>
                </a:cubicBezTo>
                <a:cubicBezTo>
                  <a:pt x="1817594" y="-9837"/>
                  <a:pt x="1784470" y="47180"/>
                  <a:pt x="1931502" y="0"/>
                </a:cubicBezTo>
                <a:cubicBezTo>
                  <a:pt x="2078534" y="-47180"/>
                  <a:pt x="2252927" y="41746"/>
                  <a:pt x="2368190" y="0"/>
                </a:cubicBezTo>
                <a:cubicBezTo>
                  <a:pt x="2483453" y="-41746"/>
                  <a:pt x="2650885" y="30484"/>
                  <a:pt x="2804877" y="0"/>
                </a:cubicBezTo>
                <a:cubicBezTo>
                  <a:pt x="2958869" y="-30484"/>
                  <a:pt x="3133533" y="58728"/>
                  <a:pt x="3303149" y="0"/>
                </a:cubicBezTo>
                <a:cubicBezTo>
                  <a:pt x="3472765" y="-58728"/>
                  <a:pt x="3503335" y="28454"/>
                  <a:pt x="3678252" y="0"/>
                </a:cubicBezTo>
                <a:cubicBezTo>
                  <a:pt x="3853169" y="-28454"/>
                  <a:pt x="4005720" y="22917"/>
                  <a:pt x="4114940" y="0"/>
                </a:cubicBezTo>
                <a:cubicBezTo>
                  <a:pt x="4224160" y="-22917"/>
                  <a:pt x="4385807" y="17259"/>
                  <a:pt x="4613211" y="0"/>
                </a:cubicBezTo>
                <a:cubicBezTo>
                  <a:pt x="4840615" y="-17259"/>
                  <a:pt x="5086152" y="20125"/>
                  <a:pt x="5234651" y="0"/>
                </a:cubicBezTo>
                <a:cubicBezTo>
                  <a:pt x="5383150" y="-20125"/>
                  <a:pt x="5766622" y="29679"/>
                  <a:pt x="6158413" y="0"/>
                </a:cubicBezTo>
                <a:cubicBezTo>
                  <a:pt x="6183083" y="178833"/>
                  <a:pt x="6126345" y="286625"/>
                  <a:pt x="6158413" y="506292"/>
                </a:cubicBezTo>
                <a:cubicBezTo>
                  <a:pt x="6190481" y="725959"/>
                  <a:pt x="6109093" y="780263"/>
                  <a:pt x="6158413" y="947952"/>
                </a:cubicBezTo>
                <a:cubicBezTo>
                  <a:pt x="6207733" y="1115641"/>
                  <a:pt x="6139262" y="1232790"/>
                  <a:pt x="6158413" y="1454244"/>
                </a:cubicBezTo>
                <a:cubicBezTo>
                  <a:pt x="6177564" y="1675698"/>
                  <a:pt x="6121805" y="1802341"/>
                  <a:pt x="6158413" y="2025170"/>
                </a:cubicBezTo>
                <a:cubicBezTo>
                  <a:pt x="6195021" y="2247999"/>
                  <a:pt x="6106146" y="2301560"/>
                  <a:pt x="6158413" y="2499146"/>
                </a:cubicBezTo>
                <a:cubicBezTo>
                  <a:pt x="6210680" y="2696732"/>
                  <a:pt x="6104246" y="3073996"/>
                  <a:pt x="6158413" y="3231654"/>
                </a:cubicBezTo>
                <a:cubicBezTo>
                  <a:pt x="5922714" y="3267819"/>
                  <a:pt x="5846895" y="3174158"/>
                  <a:pt x="5598557" y="3231654"/>
                </a:cubicBezTo>
                <a:cubicBezTo>
                  <a:pt x="5350219" y="3289150"/>
                  <a:pt x="5292210" y="3213355"/>
                  <a:pt x="5161870" y="3231654"/>
                </a:cubicBezTo>
                <a:cubicBezTo>
                  <a:pt x="5031530" y="3249953"/>
                  <a:pt x="4761389" y="3212287"/>
                  <a:pt x="4602014" y="3231654"/>
                </a:cubicBezTo>
                <a:cubicBezTo>
                  <a:pt x="4442639" y="3251021"/>
                  <a:pt x="4112603" y="3228994"/>
                  <a:pt x="3918990" y="3231654"/>
                </a:cubicBezTo>
                <a:cubicBezTo>
                  <a:pt x="3725377" y="3234314"/>
                  <a:pt x="3549850" y="3221915"/>
                  <a:pt x="3420718" y="3231654"/>
                </a:cubicBezTo>
                <a:cubicBezTo>
                  <a:pt x="3291586" y="3241393"/>
                  <a:pt x="3035261" y="3224340"/>
                  <a:pt x="2922447" y="3231654"/>
                </a:cubicBezTo>
                <a:cubicBezTo>
                  <a:pt x="2809633" y="3238968"/>
                  <a:pt x="2665177" y="3219193"/>
                  <a:pt x="2485759" y="3231654"/>
                </a:cubicBezTo>
                <a:cubicBezTo>
                  <a:pt x="2306341" y="3244115"/>
                  <a:pt x="2219098" y="3228621"/>
                  <a:pt x="2110656" y="3231654"/>
                </a:cubicBezTo>
                <a:cubicBezTo>
                  <a:pt x="2002214" y="3234687"/>
                  <a:pt x="1852511" y="3223130"/>
                  <a:pt x="1673969" y="3231654"/>
                </a:cubicBezTo>
                <a:cubicBezTo>
                  <a:pt x="1495427" y="3240178"/>
                  <a:pt x="1304209" y="3220833"/>
                  <a:pt x="1175697" y="3231654"/>
                </a:cubicBezTo>
                <a:cubicBezTo>
                  <a:pt x="1047185" y="3242475"/>
                  <a:pt x="697390" y="3199398"/>
                  <a:pt x="554257" y="3231654"/>
                </a:cubicBezTo>
                <a:cubicBezTo>
                  <a:pt x="411124" y="3263910"/>
                  <a:pt x="170097" y="3216827"/>
                  <a:pt x="0" y="3231654"/>
                </a:cubicBezTo>
                <a:cubicBezTo>
                  <a:pt x="-19456" y="3048420"/>
                  <a:pt x="15827" y="2825773"/>
                  <a:pt x="0" y="2693045"/>
                </a:cubicBezTo>
                <a:cubicBezTo>
                  <a:pt x="-15827" y="2560317"/>
                  <a:pt x="1154" y="2383824"/>
                  <a:pt x="0" y="2219069"/>
                </a:cubicBezTo>
                <a:cubicBezTo>
                  <a:pt x="-1154" y="2054314"/>
                  <a:pt x="30936" y="1907603"/>
                  <a:pt x="0" y="1777410"/>
                </a:cubicBezTo>
                <a:cubicBezTo>
                  <a:pt x="-30936" y="1647217"/>
                  <a:pt x="22119" y="1403704"/>
                  <a:pt x="0" y="1271117"/>
                </a:cubicBezTo>
                <a:cubicBezTo>
                  <a:pt x="-22119" y="1138530"/>
                  <a:pt x="27038" y="866491"/>
                  <a:pt x="0" y="764825"/>
                </a:cubicBezTo>
                <a:cubicBezTo>
                  <a:pt x="-27038" y="663159"/>
                  <a:pt x="89257" y="276352"/>
                  <a:pt x="0" y="0"/>
                </a:cubicBezTo>
                <a:close/>
              </a:path>
            </a:pathLst>
          </a:custGeom>
          <a:noFill/>
          <a:ln w="28575">
            <a:solidFill>
              <a:srgbClr val="FFC000"/>
            </a:solidFill>
            <a:extLst>
              <a:ext uri="{C807C97D-BFC1-408E-A445-0C87EB9F89A2}">
                <ask:lineSketchStyleProps xmlns:ask="http://schemas.microsoft.com/office/drawing/2018/sketchyshapes" sd="2052783886">
                  <a:prstGeom prst="rect">
                    <a:avLst/>
                  </a:prstGeom>
                  <ask:type>
                    <ask:lineSketchScribble/>
                  </ask:type>
                </ask:lineSketchStyleProps>
              </a:ext>
            </a:extLst>
          </a:ln>
        </p:spPr>
        <p:txBody>
          <a:bodyPr wrap="square" rtlCol="0">
            <a:spAutoFit/>
          </a:bodyPr>
          <a:lstStyle/>
          <a:p>
            <a:pPr marL="0" algn="l" defTabSz="457200" rtl="0" eaLnBrk="1" latinLnBrk="0" hangingPunct="1"/>
            <a:r>
              <a:rPr lang="en-US" sz="1800" kern="1200" dirty="0">
                <a:solidFill>
                  <a:schemeClr val="bg1">
                    <a:lumMod val="65000"/>
                  </a:schemeClr>
                </a:solidFill>
                <a:latin typeface="Verdana" panose="020B0604030504040204" pitchFamily="34" charset="0"/>
                <a:ea typeface="Verdana" panose="020B0604030504040204" pitchFamily="34" charset="0"/>
                <a:cs typeface="+mn-cs"/>
              </a:rPr>
              <a:t>Insert a picture of your quiz here.</a:t>
            </a:r>
          </a:p>
          <a:p>
            <a:pPr marL="0" algn="l" defTabSz="457200" rtl="0" eaLnBrk="1" latinLnBrk="0" hangingPunct="1"/>
            <a:endParaRPr lang="en-US" sz="1800" kern="1200" dirty="0">
              <a:solidFill>
                <a:schemeClr val="bg1">
                  <a:lumMod val="65000"/>
                </a:schemeClr>
              </a:solidFill>
              <a:latin typeface="Verdana" panose="020B0604030504040204" pitchFamily="34" charset="0"/>
              <a:ea typeface="Verdana" panose="020B0604030504040204" pitchFamily="34" charset="0"/>
              <a:cs typeface="+mn-cs"/>
            </a:endParaRPr>
          </a:p>
          <a:p>
            <a:pPr lvl="0" defTabSz="914400"/>
            <a:r>
              <a:rPr lang="en-US" sz="1400" kern="1200" dirty="0">
                <a:solidFill>
                  <a:schemeClr val="bg1">
                    <a:lumMod val="65000"/>
                  </a:schemeClr>
                </a:solidFill>
                <a:latin typeface="Verdana" panose="020B0604030504040204" pitchFamily="34" charset="0"/>
                <a:ea typeface="Verdana" panose="020B0604030504040204" pitchFamily="34" charset="0"/>
                <a:cs typeface="+mn-cs"/>
              </a:rPr>
              <a:t>There are several ways to get images into these pages.</a:t>
            </a:r>
          </a:p>
          <a:p>
            <a:pPr lvl="0" defTabSz="914400"/>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342900" lvl="0" indent="-342900" defTabSz="914400">
              <a:buFont typeface="+mj-lt"/>
              <a:buAutoNum type="arabicPeriod"/>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Draw on your own paper. Take a picture and upload that picture to this device, OR,</a:t>
            </a:r>
            <a:br>
              <a:rPr lang="en-US" sz="1400" kern="1200" dirty="0">
                <a:solidFill>
                  <a:schemeClr val="bg1">
                    <a:lumMod val="65000"/>
                  </a:schemeClr>
                </a:solidFill>
                <a:latin typeface="Verdana" panose="020B0604030504040204" pitchFamily="34" charset="0"/>
                <a:ea typeface="Verdana" panose="020B0604030504040204" pitchFamily="34" charset="0"/>
                <a:cs typeface="+mn-cs"/>
              </a:rPr>
            </a:br>
            <a:r>
              <a:rPr lang="en-US" sz="1400" kern="1200" dirty="0">
                <a:solidFill>
                  <a:schemeClr val="bg1">
                    <a:lumMod val="65000"/>
                  </a:schemeClr>
                </a:solidFill>
                <a:latin typeface="Verdana" panose="020B0604030504040204" pitchFamily="34" charset="0"/>
                <a:ea typeface="Verdana" panose="020B0604030504040204" pitchFamily="34" charset="0"/>
                <a:cs typeface="+mn-cs"/>
              </a:rPr>
              <a:t>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Once your picture is saved, go to the “Insert” menu in the upper left corner and choose “Pictures.”  </a:t>
            </a:r>
          </a:p>
          <a:p>
            <a:pPr marL="0" lvl="0" indent="0" defTabSz="914400">
              <a:buFont typeface="+mj-lt"/>
              <a:buNone/>
            </a:pPr>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342900" lvl="0" indent="-342900" defTabSz="914400">
              <a:buFont typeface="+mj-lt"/>
              <a:buAutoNum type="arabicPeriod" startAt="2"/>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Type your quiz on a Google Doc and link your document here.</a:t>
            </a:r>
          </a:p>
          <a:p>
            <a:pPr marL="0" lvl="0" indent="0" defTabSz="914400">
              <a:buFont typeface="+mj-lt"/>
              <a:buNone/>
            </a:pPr>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0" lvl="0" indent="0" defTabSz="914400">
              <a:buFont typeface="+mj-lt"/>
              <a:buNone/>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Select “This Device” and browse to the folder where you saved the picture. Click on the file name and click “Insert.”</a:t>
            </a:r>
          </a:p>
        </p:txBody>
      </p:sp>
    </p:spTree>
    <p:extLst>
      <p:ext uri="{BB962C8B-B14F-4D97-AF65-F5344CB8AC3E}">
        <p14:creationId xmlns:p14="http://schemas.microsoft.com/office/powerpoint/2010/main" val="3514024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1624A3-8AA8-4AEE-99DE-E4DA3E2F26A9}"/>
              </a:ext>
            </a:extLst>
          </p:cNvPr>
          <p:cNvSpPr txBox="1"/>
          <p:nvPr userDrawn="1"/>
        </p:nvSpPr>
        <p:spPr>
          <a:xfrm>
            <a:off x="261048" y="274661"/>
            <a:ext cx="2099556" cy="584775"/>
          </a:xfrm>
          <a:prstGeom prst="rect">
            <a:avLst/>
          </a:prstGeom>
          <a:noFill/>
        </p:spPr>
        <p:txBody>
          <a:bodyPr wrap="square" rtlCol="0">
            <a:spAutoFit/>
          </a:bodyPr>
          <a:lstStyle/>
          <a:p>
            <a:pPr algn="l"/>
            <a:r>
              <a:rPr lang="en-US" sz="1600" b="1" dirty="0">
                <a:latin typeface="Verdana" panose="020B0604030504040204" pitchFamily="34" charset="0"/>
                <a:ea typeface="Verdana" panose="020B0604030504040204" pitchFamily="34" charset="0"/>
              </a:rPr>
              <a:t>COMPARE AND CONTRAST</a:t>
            </a:r>
            <a:endParaRPr lang="en-US" sz="1600" dirty="0">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2189923A-A9FC-4E20-BF81-2A87C963EDAB}"/>
              </a:ext>
            </a:extLst>
          </p:cNvPr>
          <p:cNvSpPr txBox="1"/>
          <p:nvPr userDrawn="1"/>
        </p:nvSpPr>
        <p:spPr>
          <a:xfrm>
            <a:off x="261048" y="828361"/>
            <a:ext cx="1704912" cy="1569660"/>
          </a:xfrm>
          <a:prstGeom prst="rect">
            <a:avLst/>
          </a:prstGeom>
          <a:noFill/>
        </p:spPr>
        <p:txBody>
          <a:bodyPr wrap="square" rtlCol="0">
            <a:spAutoFit/>
          </a:bodyPr>
          <a:lstStyle/>
          <a:p>
            <a:r>
              <a:rPr lang="en-US" sz="1600" dirty="0">
                <a:latin typeface="Verdana" panose="020B0604030504040204" pitchFamily="34" charset="0"/>
                <a:ea typeface="Verdana" panose="020B0604030504040204" pitchFamily="34" charset="0"/>
              </a:rPr>
              <a:t>Create a chart that compares and contrasts: </a:t>
            </a:r>
          </a:p>
          <a:p>
            <a:pPr marL="285750" indent="-228600">
              <a:buFont typeface="Arial" panose="020B0604020202020204" pitchFamily="34" charset="0"/>
              <a:buChar char="•"/>
            </a:pPr>
            <a:r>
              <a:rPr lang="en-US" sz="1600" dirty="0">
                <a:latin typeface="Verdana" panose="020B0604030504040204" pitchFamily="34" charset="0"/>
                <a:ea typeface="Verdana" panose="020B0604030504040204" pitchFamily="34" charset="0"/>
              </a:rPr>
              <a:t>conduction</a:t>
            </a:r>
          </a:p>
          <a:p>
            <a:pPr marL="285750" indent="-228600">
              <a:buFont typeface="Arial" panose="020B0604020202020204" pitchFamily="34" charset="0"/>
              <a:buChar char="•"/>
            </a:pPr>
            <a:r>
              <a:rPr lang="en-US" sz="1600" dirty="0">
                <a:latin typeface="Verdana" panose="020B0604030504040204" pitchFamily="34" charset="0"/>
                <a:ea typeface="Verdana" panose="020B0604030504040204" pitchFamily="34" charset="0"/>
              </a:rPr>
              <a:t>convection</a:t>
            </a:r>
          </a:p>
          <a:p>
            <a:pPr marL="285750" indent="-228600">
              <a:buFont typeface="Arial" panose="020B0604020202020204" pitchFamily="34" charset="0"/>
              <a:buChar char="•"/>
            </a:pPr>
            <a:r>
              <a:rPr lang="en-US" sz="1600" dirty="0">
                <a:latin typeface="Verdana" panose="020B0604030504040204" pitchFamily="34" charset="0"/>
                <a:ea typeface="Verdana" panose="020B0604030504040204" pitchFamily="34" charset="0"/>
              </a:rPr>
              <a:t>radiation</a:t>
            </a:r>
          </a:p>
        </p:txBody>
      </p:sp>
      <p:sp>
        <p:nvSpPr>
          <p:cNvPr id="6" name="TextBox 5">
            <a:extLst>
              <a:ext uri="{FF2B5EF4-FFF2-40B4-BE49-F238E27FC236}">
                <a16:creationId xmlns:a16="http://schemas.microsoft.com/office/drawing/2014/main" id="{522241BF-BCF3-4C4A-A486-84CB90E09860}"/>
              </a:ext>
            </a:extLst>
          </p:cNvPr>
          <p:cNvSpPr txBox="1"/>
          <p:nvPr userDrawn="1"/>
        </p:nvSpPr>
        <p:spPr>
          <a:xfrm>
            <a:off x="2724539" y="1001486"/>
            <a:ext cx="6158413" cy="3231654"/>
          </a:xfrm>
          <a:custGeom>
            <a:avLst/>
            <a:gdLst>
              <a:gd name="connsiteX0" fmla="*/ 0 w 6158413"/>
              <a:gd name="connsiteY0" fmla="*/ 0 h 3231654"/>
              <a:gd name="connsiteX1" fmla="*/ 375103 w 6158413"/>
              <a:gd name="connsiteY1" fmla="*/ 0 h 3231654"/>
              <a:gd name="connsiteX2" fmla="*/ 811791 w 6158413"/>
              <a:gd name="connsiteY2" fmla="*/ 0 h 3231654"/>
              <a:gd name="connsiteX3" fmla="*/ 1494815 w 6158413"/>
              <a:gd name="connsiteY3" fmla="*/ 0 h 3231654"/>
              <a:gd name="connsiteX4" fmla="*/ 1931502 w 6158413"/>
              <a:gd name="connsiteY4" fmla="*/ 0 h 3231654"/>
              <a:gd name="connsiteX5" fmla="*/ 2368190 w 6158413"/>
              <a:gd name="connsiteY5" fmla="*/ 0 h 3231654"/>
              <a:gd name="connsiteX6" fmla="*/ 2804877 w 6158413"/>
              <a:gd name="connsiteY6" fmla="*/ 0 h 3231654"/>
              <a:gd name="connsiteX7" fmla="*/ 3303149 w 6158413"/>
              <a:gd name="connsiteY7" fmla="*/ 0 h 3231654"/>
              <a:gd name="connsiteX8" fmla="*/ 3678252 w 6158413"/>
              <a:gd name="connsiteY8" fmla="*/ 0 h 3231654"/>
              <a:gd name="connsiteX9" fmla="*/ 4114940 w 6158413"/>
              <a:gd name="connsiteY9" fmla="*/ 0 h 3231654"/>
              <a:gd name="connsiteX10" fmla="*/ 4613211 w 6158413"/>
              <a:gd name="connsiteY10" fmla="*/ 0 h 3231654"/>
              <a:gd name="connsiteX11" fmla="*/ 5234651 w 6158413"/>
              <a:gd name="connsiteY11" fmla="*/ 0 h 3231654"/>
              <a:gd name="connsiteX12" fmla="*/ 6158413 w 6158413"/>
              <a:gd name="connsiteY12" fmla="*/ 0 h 3231654"/>
              <a:gd name="connsiteX13" fmla="*/ 6158413 w 6158413"/>
              <a:gd name="connsiteY13" fmla="*/ 506292 h 3231654"/>
              <a:gd name="connsiteX14" fmla="*/ 6158413 w 6158413"/>
              <a:gd name="connsiteY14" fmla="*/ 947952 h 3231654"/>
              <a:gd name="connsiteX15" fmla="*/ 6158413 w 6158413"/>
              <a:gd name="connsiteY15" fmla="*/ 1454244 h 3231654"/>
              <a:gd name="connsiteX16" fmla="*/ 6158413 w 6158413"/>
              <a:gd name="connsiteY16" fmla="*/ 2025170 h 3231654"/>
              <a:gd name="connsiteX17" fmla="*/ 6158413 w 6158413"/>
              <a:gd name="connsiteY17" fmla="*/ 2499146 h 3231654"/>
              <a:gd name="connsiteX18" fmla="*/ 6158413 w 6158413"/>
              <a:gd name="connsiteY18" fmla="*/ 3231654 h 3231654"/>
              <a:gd name="connsiteX19" fmla="*/ 5598557 w 6158413"/>
              <a:gd name="connsiteY19" fmla="*/ 3231654 h 3231654"/>
              <a:gd name="connsiteX20" fmla="*/ 5161870 w 6158413"/>
              <a:gd name="connsiteY20" fmla="*/ 3231654 h 3231654"/>
              <a:gd name="connsiteX21" fmla="*/ 4602014 w 6158413"/>
              <a:gd name="connsiteY21" fmla="*/ 3231654 h 3231654"/>
              <a:gd name="connsiteX22" fmla="*/ 3918990 w 6158413"/>
              <a:gd name="connsiteY22" fmla="*/ 3231654 h 3231654"/>
              <a:gd name="connsiteX23" fmla="*/ 3420718 w 6158413"/>
              <a:gd name="connsiteY23" fmla="*/ 3231654 h 3231654"/>
              <a:gd name="connsiteX24" fmla="*/ 2922447 w 6158413"/>
              <a:gd name="connsiteY24" fmla="*/ 3231654 h 3231654"/>
              <a:gd name="connsiteX25" fmla="*/ 2485759 w 6158413"/>
              <a:gd name="connsiteY25" fmla="*/ 3231654 h 3231654"/>
              <a:gd name="connsiteX26" fmla="*/ 2110656 w 6158413"/>
              <a:gd name="connsiteY26" fmla="*/ 3231654 h 3231654"/>
              <a:gd name="connsiteX27" fmla="*/ 1673969 w 6158413"/>
              <a:gd name="connsiteY27" fmla="*/ 3231654 h 3231654"/>
              <a:gd name="connsiteX28" fmla="*/ 1175697 w 6158413"/>
              <a:gd name="connsiteY28" fmla="*/ 3231654 h 3231654"/>
              <a:gd name="connsiteX29" fmla="*/ 554257 w 6158413"/>
              <a:gd name="connsiteY29" fmla="*/ 3231654 h 3231654"/>
              <a:gd name="connsiteX30" fmla="*/ 0 w 6158413"/>
              <a:gd name="connsiteY30" fmla="*/ 3231654 h 3231654"/>
              <a:gd name="connsiteX31" fmla="*/ 0 w 6158413"/>
              <a:gd name="connsiteY31" fmla="*/ 2693045 h 3231654"/>
              <a:gd name="connsiteX32" fmla="*/ 0 w 6158413"/>
              <a:gd name="connsiteY32" fmla="*/ 2219069 h 3231654"/>
              <a:gd name="connsiteX33" fmla="*/ 0 w 6158413"/>
              <a:gd name="connsiteY33" fmla="*/ 1777410 h 3231654"/>
              <a:gd name="connsiteX34" fmla="*/ 0 w 6158413"/>
              <a:gd name="connsiteY34" fmla="*/ 1271117 h 3231654"/>
              <a:gd name="connsiteX35" fmla="*/ 0 w 6158413"/>
              <a:gd name="connsiteY35" fmla="*/ 764825 h 3231654"/>
              <a:gd name="connsiteX36" fmla="*/ 0 w 6158413"/>
              <a:gd name="connsiteY36" fmla="*/ 0 h 323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158413" h="3231654" extrusionOk="0">
                <a:moveTo>
                  <a:pt x="0" y="0"/>
                </a:moveTo>
                <a:cubicBezTo>
                  <a:pt x="110517" y="-37924"/>
                  <a:pt x="255472" y="30018"/>
                  <a:pt x="375103" y="0"/>
                </a:cubicBezTo>
                <a:cubicBezTo>
                  <a:pt x="494734" y="-30018"/>
                  <a:pt x="652906" y="49569"/>
                  <a:pt x="811791" y="0"/>
                </a:cubicBezTo>
                <a:cubicBezTo>
                  <a:pt x="970676" y="-49569"/>
                  <a:pt x="1172036" y="9837"/>
                  <a:pt x="1494815" y="0"/>
                </a:cubicBezTo>
                <a:cubicBezTo>
                  <a:pt x="1817594" y="-9837"/>
                  <a:pt x="1784470" y="47180"/>
                  <a:pt x="1931502" y="0"/>
                </a:cubicBezTo>
                <a:cubicBezTo>
                  <a:pt x="2078534" y="-47180"/>
                  <a:pt x="2252927" y="41746"/>
                  <a:pt x="2368190" y="0"/>
                </a:cubicBezTo>
                <a:cubicBezTo>
                  <a:pt x="2483453" y="-41746"/>
                  <a:pt x="2650885" y="30484"/>
                  <a:pt x="2804877" y="0"/>
                </a:cubicBezTo>
                <a:cubicBezTo>
                  <a:pt x="2958869" y="-30484"/>
                  <a:pt x="3133533" y="58728"/>
                  <a:pt x="3303149" y="0"/>
                </a:cubicBezTo>
                <a:cubicBezTo>
                  <a:pt x="3472765" y="-58728"/>
                  <a:pt x="3503335" y="28454"/>
                  <a:pt x="3678252" y="0"/>
                </a:cubicBezTo>
                <a:cubicBezTo>
                  <a:pt x="3853169" y="-28454"/>
                  <a:pt x="4005720" y="22917"/>
                  <a:pt x="4114940" y="0"/>
                </a:cubicBezTo>
                <a:cubicBezTo>
                  <a:pt x="4224160" y="-22917"/>
                  <a:pt x="4385807" y="17259"/>
                  <a:pt x="4613211" y="0"/>
                </a:cubicBezTo>
                <a:cubicBezTo>
                  <a:pt x="4840615" y="-17259"/>
                  <a:pt x="5086152" y="20125"/>
                  <a:pt x="5234651" y="0"/>
                </a:cubicBezTo>
                <a:cubicBezTo>
                  <a:pt x="5383150" y="-20125"/>
                  <a:pt x="5766622" y="29679"/>
                  <a:pt x="6158413" y="0"/>
                </a:cubicBezTo>
                <a:cubicBezTo>
                  <a:pt x="6183083" y="178833"/>
                  <a:pt x="6126345" y="286625"/>
                  <a:pt x="6158413" y="506292"/>
                </a:cubicBezTo>
                <a:cubicBezTo>
                  <a:pt x="6190481" y="725959"/>
                  <a:pt x="6109093" y="780263"/>
                  <a:pt x="6158413" y="947952"/>
                </a:cubicBezTo>
                <a:cubicBezTo>
                  <a:pt x="6207733" y="1115641"/>
                  <a:pt x="6139262" y="1232790"/>
                  <a:pt x="6158413" y="1454244"/>
                </a:cubicBezTo>
                <a:cubicBezTo>
                  <a:pt x="6177564" y="1675698"/>
                  <a:pt x="6121805" y="1802341"/>
                  <a:pt x="6158413" y="2025170"/>
                </a:cubicBezTo>
                <a:cubicBezTo>
                  <a:pt x="6195021" y="2247999"/>
                  <a:pt x="6106146" y="2301560"/>
                  <a:pt x="6158413" y="2499146"/>
                </a:cubicBezTo>
                <a:cubicBezTo>
                  <a:pt x="6210680" y="2696732"/>
                  <a:pt x="6104246" y="3073996"/>
                  <a:pt x="6158413" y="3231654"/>
                </a:cubicBezTo>
                <a:cubicBezTo>
                  <a:pt x="5922714" y="3267819"/>
                  <a:pt x="5846895" y="3174158"/>
                  <a:pt x="5598557" y="3231654"/>
                </a:cubicBezTo>
                <a:cubicBezTo>
                  <a:pt x="5350219" y="3289150"/>
                  <a:pt x="5292210" y="3213355"/>
                  <a:pt x="5161870" y="3231654"/>
                </a:cubicBezTo>
                <a:cubicBezTo>
                  <a:pt x="5031530" y="3249953"/>
                  <a:pt x="4761389" y="3212287"/>
                  <a:pt x="4602014" y="3231654"/>
                </a:cubicBezTo>
                <a:cubicBezTo>
                  <a:pt x="4442639" y="3251021"/>
                  <a:pt x="4112603" y="3228994"/>
                  <a:pt x="3918990" y="3231654"/>
                </a:cubicBezTo>
                <a:cubicBezTo>
                  <a:pt x="3725377" y="3234314"/>
                  <a:pt x="3549850" y="3221915"/>
                  <a:pt x="3420718" y="3231654"/>
                </a:cubicBezTo>
                <a:cubicBezTo>
                  <a:pt x="3291586" y="3241393"/>
                  <a:pt x="3035261" y="3224340"/>
                  <a:pt x="2922447" y="3231654"/>
                </a:cubicBezTo>
                <a:cubicBezTo>
                  <a:pt x="2809633" y="3238968"/>
                  <a:pt x="2665177" y="3219193"/>
                  <a:pt x="2485759" y="3231654"/>
                </a:cubicBezTo>
                <a:cubicBezTo>
                  <a:pt x="2306341" y="3244115"/>
                  <a:pt x="2219098" y="3228621"/>
                  <a:pt x="2110656" y="3231654"/>
                </a:cubicBezTo>
                <a:cubicBezTo>
                  <a:pt x="2002214" y="3234687"/>
                  <a:pt x="1852511" y="3223130"/>
                  <a:pt x="1673969" y="3231654"/>
                </a:cubicBezTo>
                <a:cubicBezTo>
                  <a:pt x="1495427" y="3240178"/>
                  <a:pt x="1304209" y="3220833"/>
                  <a:pt x="1175697" y="3231654"/>
                </a:cubicBezTo>
                <a:cubicBezTo>
                  <a:pt x="1047185" y="3242475"/>
                  <a:pt x="697390" y="3199398"/>
                  <a:pt x="554257" y="3231654"/>
                </a:cubicBezTo>
                <a:cubicBezTo>
                  <a:pt x="411124" y="3263910"/>
                  <a:pt x="170097" y="3216827"/>
                  <a:pt x="0" y="3231654"/>
                </a:cubicBezTo>
                <a:cubicBezTo>
                  <a:pt x="-19456" y="3048420"/>
                  <a:pt x="15827" y="2825773"/>
                  <a:pt x="0" y="2693045"/>
                </a:cubicBezTo>
                <a:cubicBezTo>
                  <a:pt x="-15827" y="2560317"/>
                  <a:pt x="1154" y="2383824"/>
                  <a:pt x="0" y="2219069"/>
                </a:cubicBezTo>
                <a:cubicBezTo>
                  <a:pt x="-1154" y="2054314"/>
                  <a:pt x="30936" y="1907603"/>
                  <a:pt x="0" y="1777410"/>
                </a:cubicBezTo>
                <a:cubicBezTo>
                  <a:pt x="-30936" y="1647217"/>
                  <a:pt x="22119" y="1403704"/>
                  <a:pt x="0" y="1271117"/>
                </a:cubicBezTo>
                <a:cubicBezTo>
                  <a:pt x="-22119" y="1138530"/>
                  <a:pt x="27038" y="866491"/>
                  <a:pt x="0" y="764825"/>
                </a:cubicBezTo>
                <a:cubicBezTo>
                  <a:pt x="-27038" y="663159"/>
                  <a:pt x="89257" y="276352"/>
                  <a:pt x="0" y="0"/>
                </a:cubicBezTo>
                <a:close/>
              </a:path>
            </a:pathLst>
          </a:custGeom>
          <a:noFill/>
          <a:ln w="28575">
            <a:solidFill>
              <a:srgbClr val="FFC000"/>
            </a:solidFill>
            <a:extLst>
              <a:ext uri="{C807C97D-BFC1-408E-A445-0C87EB9F89A2}">
                <ask:lineSketchStyleProps xmlns:ask="http://schemas.microsoft.com/office/drawing/2018/sketchyshapes" sd="2052783886">
                  <a:prstGeom prst="rect">
                    <a:avLst/>
                  </a:prstGeom>
                  <ask:type>
                    <ask:lineSketchScribble/>
                  </ask:type>
                </ask:lineSketchStyleProps>
              </a:ext>
            </a:extLst>
          </a:ln>
        </p:spPr>
        <p:txBody>
          <a:bodyPr wrap="square" rtlCol="0">
            <a:spAutoFit/>
          </a:bodyPr>
          <a:lstStyle/>
          <a:p>
            <a:pPr marL="0" algn="l" defTabSz="457200" rtl="0" eaLnBrk="1" latinLnBrk="0" hangingPunct="1"/>
            <a:r>
              <a:rPr lang="en-US" sz="1800" kern="1200" dirty="0">
                <a:solidFill>
                  <a:schemeClr val="bg1">
                    <a:lumMod val="65000"/>
                  </a:schemeClr>
                </a:solidFill>
                <a:latin typeface="Verdana" panose="020B0604030504040204" pitchFamily="34" charset="0"/>
                <a:ea typeface="Verdana" panose="020B0604030504040204" pitchFamily="34" charset="0"/>
                <a:cs typeface="+mn-cs"/>
              </a:rPr>
              <a:t>Insert a picture of your chart here.</a:t>
            </a:r>
          </a:p>
          <a:p>
            <a:pPr marL="0" algn="l" defTabSz="457200" rtl="0" eaLnBrk="1" latinLnBrk="0" hangingPunct="1"/>
            <a:endParaRPr lang="en-US" sz="1800" kern="1200" dirty="0">
              <a:solidFill>
                <a:schemeClr val="bg1">
                  <a:lumMod val="65000"/>
                </a:schemeClr>
              </a:solidFill>
              <a:latin typeface="Verdana" panose="020B0604030504040204" pitchFamily="34" charset="0"/>
              <a:ea typeface="Verdana" panose="020B0604030504040204" pitchFamily="34" charset="0"/>
              <a:cs typeface="+mn-cs"/>
            </a:endParaRPr>
          </a:p>
          <a:p>
            <a:pPr lvl="0" defTabSz="914400"/>
            <a:r>
              <a:rPr lang="en-US" sz="1400" kern="1200" dirty="0">
                <a:solidFill>
                  <a:schemeClr val="bg1">
                    <a:lumMod val="65000"/>
                  </a:schemeClr>
                </a:solidFill>
                <a:latin typeface="Verdana" panose="020B0604030504040204" pitchFamily="34" charset="0"/>
                <a:ea typeface="Verdana" panose="020B0604030504040204" pitchFamily="34" charset="0"/>
                <a:cs typeface="+mn-cs"/>
              </a:rPr>
              <a:t>There are several ways to get images into these pages.</a:t>
            </a:r>
          </a:p>
          <a:p>
            <a:pPr lvl="0" defTabSz="914400"/>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342900" lvl="0" indent="-342900" defTabSz="914400">
              <a:buFont typeface="+mj-lt"/>
              <a:buAutoNum type="arabicPeriod"/>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Draw on your own paper. Take a picture and upload that picture to this device, OR,</a:t>
            </a:r>
            <a:br>
              <a:rPr lang="en-US" sz="1400" kern="1200" dirty="0">
                <a:solidFill>
                  <a:schemeClr val="bg1">
                    <a:lumMod val="65000"/>
                  </a:schemeClr>
                </a:solidFill>
                <a:latin typeface="Verdana" panose="020B0604030504040204" pitchFamily="34" charset="0"/>
                <a:ea typeface="Verdana" panose="020B0604030504040204" pitchFamily="34" charset="0"/>
                <a:cs typeface="+mn-cs"/>
              </a:rPr>
            </a:br>
            <a:r>
              <a:rPr lang="en-US" sz="1400" kern="1200" dirty="0">
                <a:solidFill>
                  <a:schemeClr val="bg1">
                    <a:lumMod val="65000"/>
                  </a:schemeClr>
                </a:solidFill>
                <a:latin typeface="Verdana" panose="020B0604030504040204" pitchFamily="34" charset="0"/>
                <a:ea typeface="Verdana" panose="020B0604030504040204" pitchFamily="34" charset="0"/>
                <a:cs typeface="+mn-cs"/>
              </a:rPr>
              <a:t>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Once your picture is saved, go to the “Insert” menu in the upper left corner and choose “Pictures.”  </a:t>
            </a:r>
          </a:p>
          <a:p>
            <a:pPr marL="0" lvl="0" indent="0" defTabSz="914400">
              <a:buFont typeface="+mj-lt"/>
              <a:buNone/>
            </a:pPr>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342900" lvl="0" indent="-342900" defTabSz="914400">
              <a:buFont typeface="+mj-lt"/>
              <a:buAutoNum type="arabicPeriod" startAt="2"/>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Type your quiz on a Google Doc and link your document here.</a:t>
            </a:r>
          </a:p>
          <a:p>
            <a:pPr marL="0" lvl="0" indent="0" defTabSz="914400">
              <a:buFont typeface="+mj-lt"/>
              <a:buNone/>
            </a:pPr>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0" lvl="0" indent="0" defTabSz="914400">
              <a:buFont typeface="+mj-lt"/>
              <a:buNone/>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Select “This Device” and browse to the folder where you saved the picture. Click on the file name and click “Insert.”</a:t>
            </a:r>
          </a:p>
        </p:txBody>
      </p:sp>
    </p:spTree>
    <p:extLst>
      <p:ext uri="{BB962C8B-B14F-4D97-AF65-F5344CB8AC3E}">
        <p14:creationId xmlns:p14="http://schemas.microsoft.com/office/powerpoint/2010/main" val="31325061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ram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9964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deba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49168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Copyright">
    <p:spTree>
      <p:nvGrpSpPr>
        <p:cNvPr id="1" name=""/>
        <p:cNvGrpSpPr/>
        <p:nvPr/>
      </p:nvGrpSpPr>
      <p:grpSpPr>
        <a:xfrm>
          <a:off x="0" y="0"/>
          <a:ext cx="0" cy="0"/>
          <a:chOff x="0" y="0"/>
          <a:chExt cx="0" cy="0"/>
        </a:xfrm>
      </p:grpSpPr>
      <p:pic>
        <p:nvPicPr>
          <p:cNvPr id="2" name="Graphic 1" descr="Checkmark">
            <a:extLst>
              <a:ext uri="{FF2B5EF4-FFF2-40B4-BE49-F238E27FC236}">
                <a16:creationId xmlns:a16="http://schemas.microsoft.com/office/drawing/2014/main" id="{4A08B33F-C79B-46FD-B7EA-3E04054851A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9597" y="5868460"/>
            <a:ext cx="252847" cy="252847"/>
          </a:xfrm>
          <a:prstGeom prst="rect">
            <a:avLst/>
          </a:prstGeom>
        </p:spPr>
      </p:pic>
    </p:spTree>
    <p:extLst>
      <p:ext uri="{BB962C8B-B14F-4D97-AF65-F5344CB8AC3E}">
        <p14:creationId xmlns:p14="http://schemas.microsoft.com/office/powerpoint/2010/main" val="1940905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hadow2">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4FD8C799-D2D3-4F08-9241-C9A41C2452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04926" y="4060285"/>
            <a:ext cx="1798324" cy="987554"/>
          </a:xfrm>
          <a:prstGeom prst="rect">
            <a:avLst/>
          </a:prstGeom>
        </p:spPr>
      </p:pic>
    </p:spTree>
    <p:extLst>
      <p:ext uri="{BB962C8B-B14F-4D97-AF65-F5344CB8AC3E}">
        <p14:creationId xmlns:p14="http://schemas.microsoft.com/office/powerpoint/2010/main" val="2684568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tch I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53BE318-4BD1-456A-B3F0-752CCD7E6DD2}"/>
              </a:ext>
            </a:extLst>
          </p:cNvPr>
          <p:cNvSpPr txBox="1"/>
          <p:nvPr userDrawn="1"/>
        </p:nvSpPr>
        <p:spPr>
          <a:xfrm>
            <a:off x="0" y="0"/>
            <a:ext cx="1484702" cy="4431983"/>
          </a:xfrm>
          <a:prstGeom prst="rect">
            <a:avLst/>
          </a:prstGeom>
          <a:noFill/>
        </p:spPr>
        <p:txBody>
          <a:bodyPr wrap="non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Your</a:t>
            </a:r>
            <a:r>
              <a:rPr lang="en-US" dirty="0">
                <a:latin typeface="Verdana" panose="020B0604030504040204" pitchFamily="34" charset="0"/>
                <a:ea typeface="Verdana" panose="020B0604030504040204" pitchFamily="34" charset="0"/>
                <a:cs typeface="Verdana" panose="020B0604030504040204" pitchFamily="34" charset="0"/>
              </a:rPr>
              <a:t> </a:t>
            </a:r>
            <a:r>
              <a:rPr lang="en-US" sz="1200" b="1" dirty="0">
                <a:latin typeface="Verdana" panose="020B0604030504040204" pitchFamily="34" charset="0"/>
                <a:ea typeface="Verdana" panose="020B0604030504040204" pitchFamily="34" charset="0"/>
                <a:cs typeface="Verdana" panose="020B0604030504040204" pitchFamily="34" charset="0"/>
              </a:rPr>
              <a:t>Answers</a:t>
            </a:r>
            <a:r>
              <a:rPr lang="en-US" sz="1200" dirty="0">
                <a:latin typeface="Verdana" panose="020B0604030504040204" pitchFamily="34" charset="0"/>
                <a:ea typeface="Verdana" panose="020B0604030504040204" pitchFamily="34" charset="0"/>
                <a:cs typeface="Verdana" panose="020B0604030504040204" pitchFamily="34" charset="0"/>
              </a:rPr>
              <a:t>:</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1.</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2.</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3.</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3" name="Rectangle 2">
            <a:extLst>
              <a:ext uri="{FF2B5EF4-FFF2-40B4-BE49-F238E27FC236}">
                <a16:creationId xmlns:a16="http://schemas.microsoft.com/office/drawing/2014/main" id="{165F4EE0-DD90-4DFF-8AA6-7BDCCBB4519F}"/>
              </a:ext>
            </a:extLst>
          </p:cNvPr>
          <p:cNvSpPr/>
          <p:nvPr userDrawn="1"/>
        </p:nvSpPr>
        <p:spPr>
          <a:xfrm>
            <a:off x="248478" y="461071"/>
            <a:ext cx="2087218" cy="3970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 name="TextBox 3">
            <a:extLst>
              <a:ext uri="{FF2B5EF4-FFF2-40B4-BE49-F238E27FC236}">
                <a16:creationId xmlns:a16="http://schemas.microsoft.com/office/drawing/2014/main" id="{1112343D-FEEC-4622-878E-A46C0D27296D}"/>
              </a:ext>
            </a:extLst>
          </p:cNvPr>
          <p:cNvSpPr txBox="1"/>
          <p:nvPr userDrawn="1"/>
        </p:nvSpPr>
        <p:spPr>
          <a:xfrm>
            <a:off x="2845767" y="2580917"/>
            <a:ext cx="6163061" cy="1369606"/>
          </a:xfrm>
          <a:prstGeom prst="rect">
            <a:avLst/>
          </a:prstGeom>
          <a:noFill/>
        </p:spPr>
        <p:txBody>
          <a:bodyPr wrap="square" rtlCol="0">
            <a:spAutoFit/>
          </a:bodyPr>
          <a:lstStyle/>
          <a:p>
            <a:pPr marL="228600" indent="-228600" defTabSz="1005840">
              <a:spcAft>
                <a:spcPts val="600"/>
              </a:spcAft>
              <a:buAutoNum type="arabicPeriod"/>
            </a:pPr>
            <a:r>
              <a:rPr lang="en-US" sz="1400" dirty="0">
                <a:solidFill>
                  <a:prstClr val="black"/>
                </a:solidFill>
                <a:latin typeface="Verdana" panose="020B0604030504040204" pitchFamily="34" charset="0"/>
                <a:ea typeface="Verdana" panose="020B0604030504040204" pitchFamily="34" charset="0"/>
              </a:rPr>
              <a:t>What is heat?</a:t>
            </a:r>
          </a:p>
          <a:p>
            <a:pPr marL="228600" indent="-228600" defTabSz="1005840">
              <a:spcAft>
                <a:spcPts val="600"/>
              </a:spcAft>
              <a:buFontTx/>
              <a:buAutoNum type="arabicPeriod"/>
            </a:pPr>
            <a:r>
              <a:rPr lang="en-US" sz="1400" dirty="0">
                <a:solidFill>
                  <a:prstClr val="black"/>
                </a:solidFill>
                <a:latin typeface="Verdana" panose="020B0604030504040204" pitchFamily="34" charset="0"/>
                <a:ea typeface="Verdana" panose="020B0604030504040204" pitchFamily="34" charset="0"/>
              </a:rPr>
              <a:t>After watching the examples in the video of radiation, list 2 other examples that you come up with on your own.</a:t>
            </a:r>
          </a:p>
          <a:p>
            <a:pPr marL="228600" indent="-228600" defTabSz="1005840">
              <a:spcAft>
                <a:spcPts val="600"/>
              </a:spcAft>
              <a:buFontTx/>
              <a:buAutoNum type="arabicPeriod"/>
            </a:pPr>
            <a:r>
              <a:rPr lang="en-US" sz="1400" dirty="0">
                <a:solidFill>
                  <a:prstClr val="black"/>
                </a:solidFill>
                <a:latin typeface="Verdana" panose="020B0604030504040204" pitchFamily="34" charset="0"/>
                <a:ea typeface="Verdana" panose="020B0604030504040204" pitchFamily="34" charset="0"/>
              </a:rPr>
              <a:t>Explain what convection is and provide an example.</a:t>
            </a:r>
          </a:p>
          <a:p>
            <a:pPr marL="0" indent="0" defTabSz="1005840">
              <a:buFontTx/>
              <a:buNone/>
            </a:pPr>
            <a:endParaRPr lang="en-US" sz="1200" dirty="0">
              <a:solidFill>
                <a:prstClr val="black"/>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558A1DBE-DCD4-4CC5-A963-7E696D9F2B31}"/>
              </a:ext>
            </a:extLst>
          </p:cNvPr>
          <p:cNvSpPr txBox="1"/>
          <p:nvPr userDrawn="1"/>
        </p:nvSpPr>
        <p:spPr>
          <a:xfrm>
            <a:off x="2845767" y="903535"/>
            <a:ext cx="5479249" cy="1677382"/>
          </a:xfrm>
          <a:prstGeom prst="rect">
            <a:avLst/>
          </a:prstGeom>
          <a:noFill/>
        </p:spPr>
        <p:txBody>
          <a:bodyPr wrap="square" rtlCol="0">
            <a:spAutoFit/>
          </a:bodyPr>
          <a:lstStyle/>
          <a:p>
            <a:pPr defTabSz="1005840"/>
            <a:r>
              <a:rPr lang="en-US" sz="1200" dirty="0">
                <a:solidFill>
                  <a:prstClr val="black"/>
                </a:solidFill>
                <a:latin typeface="Verdana" panose="020B0604030504040204" pitchFamily="34" charset="0"/>
                <a:ea typeface="Verdana" panose="020B0604030504040204" pitchFamily="34" charset="0"/>
              </a:rPr>
              <a:t>Go to this link and watch the video:</a:t>
            </a:r>
          </a:p>
          <a:p>
            <a:pPr defTabSz="1005840"/>
            <a:endParaRPr lang="en-US" sz="1200" dirty="0">
              <a:solidFill>
                <a:prstClr val="black"/>
              </a:solidFill>
              <a:latin typeface="Verdana" panose="020B0604030504040204" pitchFamily="34" charset="0"/>
              <a:ea typeface="Verdana" panose="020B0604030504040204" pitchFamily="34" charset="0"/>
            </a:endParaRPr>
          </a:p>
          <a:p>
            <a:pPr defTabSz="1005840"/>
            <a:endParaRPr lang="en-US" sz="1200" dirty="0">
              <a:solidFill>
                <a:prstClr val="black"/>
              </a:solidFill>
              <a:latin typeface="Verdana" panose="020B0604030504040204" pitchFamily="34" charset="0"/>
              <a:ea typeface="Verdana" panose="020B0604030504040204" pitchFamily="34" charset="0"/>
            </a:endParaRPr>
          </a:p>
          <a:p>
            <a:pPr defTabSz="1005840">
              <a:spcAft>
                <a:spcPts val="600"/>
              </a:spcAft>
            </a:pPr>
            <a:br>
              <a:rPr lang="en-US" sz="1200" dirty="0">
                <a:solidFill>
                  <a:prstClr val="black"/>
                </a:solidFill>
                <a:latin typeface="Verdana" panose="020B0604030504040204" pitchFamily="34" charset="0"/>
                <a:ea typeface="Verdana" panose="020B0604030504040204" pitchFamily="34" charset="0"/>
              </a:rPr>
            </a:br>
            <a:r>
              <a:rPr lang="en-US" sz="1200" dirty="0">
                <a:solidFill>
                  <a:prstClr val="black"/>
                </a:solidFill>
                <a:latin typeface="Verdana" panose="020B0604030504040204" pitchFamily="34" charset="0"/>
                <a:ea typeface="Verdana" panose="020B0604030504040204" pitchFamily="34" charset="0"/>
              </a:rPr>
              <a:t>“Study Jams:  Heat”</a:t>
            </a:r>
          </a:p>
          <a:p>
            <a:pPr defTabSz="1005840"/>
            <a:r>
              <a:rPr lang="en-US" sz="1200" b="1" dirty="0">
                <a:solidFill>
                  <a:prstClr val="black"/>
                </a:solidFill>
                <a:latin typeface="Verdana" panose="020B0604030504040204" pitchFamily="34" charset="0"/>
                <a:ea typeface="Verdana" panose="020B0604030504040204" pitchFamily="34" charset="0"/>
              </a:rPr>
              <a:t>The URL is case-sensitive.</a:t>
            </a:r>
            <a:br>
              <a:rPr lang="en-US" sz="1200" b="1" dirty="0">
                <a:solidFill>
                  <a:prstClr val="black"/>
                </a:solidFill>
                <a:latin typeface="Verdana" panose="020B0604030504040204" pitchFamily="34" charset="0"/>
                <a:ea typeface="Verdana" panose="020B0604030504040204" pitchFamily="34" charset="0"/>
              </a:rPr>
            </a:br>
            <a:br>
              <a:rPr lang="en-US" sz="1200" b="1" dirty="0">
                <a:solidFill>
                  <a:prstClr val="black"/>
                </a:solidFill>
                <a:latin typeface="Verdana" panose="020B0604030504040204" pitchFamily="34" charset="0"/>
                <a:ea typeface="Verdana" panose="020B0604030504040204" pitchFamily="34" charset="0"/>
              </a:rPr>
            </a:br>
            <a:r>
              <a:rPr lang="en-US" sz="1400" dirty="0">
                <a:solidFill>
                  <a:prstClr val="black"/>
                </a:solidFill>
                <a:latin typeface="Verdana" panose="020B0604030504040204" pitchFamily="34" charset="0"/>
                <a:ea typeface="Verdana" panose="020B0604030504040204" pitchFamily="34" charset="0"/>
              </a:rPr>
              <a:t>Then answer these questions:</a:t>
            </a:r>
          </a:p>
        </p:txBody>
      </p:sp>
    </p:spTree>
    <p:extLst>
      <p:ext uri="{BB962C8B-B14F-4D97-AF65-F5344CB8AC3E}">
        <p14:creationId xmlns:p14="http://schemas.microsoft.com/office/powerpoint/2010/main" val="3894408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ad I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444866C-8C78-451E-BC0E-F393DCDF98C0}"/>
              </a:ext>
            </a:extLst>
          </p:cNvPr>
          <p:cNvSpPr/>
          <p:nvPr userDrawn="1"/>
        </p:nvSpPr>
        <p:spPr>
          <a:xfrm>
            <a:off x="2538026" y="1019986"/>
            <a:ext cx="3257387" cy="3932230"/>
          </a:xfrm>
          <a:prstGeom prst="rect">
            <a:avLst/>
          </a:prstGeom>
        </p:spPr>
        <p:txBody>
          <a:bodyPr wrap="square" numCol="1">
            <a:spAutoFit/>
          </a:bodyPr>
          <a:lstStyle/>
          <a:p>
            <a:pPr>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Have you ever gotten a sunburn on a hot summer day? The sun is constantly releasing </a:t>
            </a:r>
            <a:r>
              <a:rPr lang="en-US" sz="1200" b="1" dirty="0">
                <a:latin typeface="Verdana" panose="020B0604030504040204" pitchFamily="34" charset="0"/>
                <a:ea typeface="Verdana" panose="020B0604030504040204" pitchFamily="34" charset="0"/>
                <a:cs typeface="Times New Roman" panose="02020603050405020304" pitchFamily="18" charset="0"/>
              </a:rPr>
              <a:t>electromagnetic energy</a:t>
            </a:r>
            <a:r>
              <a:rPr lang="en-US" sz="1200" dirty="0">
                <a:latin typeface="Verdana" panose="020B0604030504040204" pitchFamily="34" charset="0"/>
                <a:ea typeface="Verdana" panose="020B0604030504040204" pitchFamily="34" charset="0"/>
                <a:cs typeface="Times New Roman" panose="02020603050405020304" pitchFamily="18" charset="0"/>
              </a:rPr>
              <a:t> – energy that is a combination of electrical and magnetic fields – in the form of </a:t>
            </a:r>
            <a:r>
              <a:rPr lang="en-US" sz="1200" b="1" dirty="0">
                <a:latin typeface="Verdana" panose="020B0604030504040204" pitchFamily="34" charset="0"/>
                <a:ea typeface="Verdana" panose="020B0604030504040204" pitchFamily="34" charset="0"/>
                <a:cs typeface="Times New Roman" panose="02020603050405020304" pitchFamily="18" charset="0"/>
              </a:rPr>
              <a:t>waves</a:t>
            </a:r>
            <a:r>
              <a:rPr lang="en-US" sz="1200" dirty="0">
                <a:latin typeface="Verdana" panose="020B0604030504040204" pitchFamily="34" charset="0"/>
                <a:ea typeface="Verdana" panose="020B0604030504040204" pitchFamily="34" charset="0"/>
                <a:cs typeface="Times New Roman" panose="02020603050405020304" pitchFamily="18" charset="0"/>
              </a:rPr>
              <a:t>. </a:t>
            </a:r>
            <a:r>
              <a:rPr lang="en-US" sz="1200" dirty="0">
                <a:latin typeface="Verdana" panose="020B0604030504040204" pitchFamily="34" charset="0"/>
                <a:ea typeface="Verdana" panose="020B0604030504040204" pitchFamily="34" charset="0"/>
                <a:cs typeface="Verdana" panose="020B0604030504040204" pitchFamily="34" charset="0"/>
              </a:rPr>
              <a:t>These waves cover a wide range of sizes and speeds, and this range is called the electromagnetic spectrum. We can see some portions of this spectrum as visible light. However, not all of the sun’s energy can be detected by the naked eye, and these invisible waves can be dangerous.</a:t>
            </a:r>
          </a:p>
          <a:p>
            <a:pPr>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The Sun is constantly bombarding you with invisible waves called </a:t>
            </a:r>
            <a:r>
              <a:rPr lang="en-US" sz="1200" b="1" dirty="0">
                <a:latin typeface="Verdana" panose="020B0604030504040204" pitchFamily="34" charset="0"/>
                <a:ea typeface="Verdana" panose="020B0604030504040204" pitchFamily="34" charset="0"/>
                <a:cs typeface="Times New Roman" panose="02020603050405020304" pitchFamily="18" charset="0"/>
              </a:rPr>
              <a:t>radiation</a:t>
            </a:r>
            <a:r>
              <a:rPr lang="en-US" sz="1200" dirty="0">
                <a:latin typeface="Verdana" panose="020B0604030504040204" pitchFamily="34" charset="0"/>
                <a:ea typeface="Verdana" panose="020B0604030504040204" pitchFamily="34" charset="0"/>
                <a:cs typeface="Times New Roman" panose="02020603050405020304" pitchFamily="18" charset="0"/>
              </a:rPr>
              <a:t>. Ultraviolet (UV) radiation is the form of radiation that travels faster than the light we can see, and there are two basic types: UVA and UVB. Scientists</a:t>
            </a:r>
          </a:p>
        </p:txBody>
      </p:sp>
      <p:sp>
        <p:nvSpPr>
          <p:cNvPr id="15" name="TextBox 14">
            <a:extLst>
              <a:ext uri="{FF2B5EF4-FFF2-40B4-BE49-F238E27FC236}">
                <a16:creationId xmlns:a16="http://schemas.microsoft.com/office/drawing/2014/main" id="{83326DAF-48DE-4686-9EBE-FF1C258D19B9}"/>
              </a:ext>
            </a:extLst>
          </p:cNvPr>
          <p:cNvSpPr txBox="1"/>
          <p:nvPr userDrawn="1"/>
        </p:nvSpPr>
        <p:spPr>
          <a:xfrm>
            <a:off x="-14946" y="28631"/>
            <a:ext cx="2552972" cy="1200329"/>
          </a:xfrm>
          <a:prstGeom prst="rect">
            <a:avLst/>
          </a:prstGeom>
          <a:noFill/>
        </p:spPr>
        <p:txBody>
          <a:bodyPr wrap="square" rtlCol="0">
            <a:spAutoFit/>
          </a:bodyPr>
          <a:lstStyle/>
          <a:p>
            <a:pPr defTabSz="1005840"/>
            <a:r>
              <a:rPr lang="en-US" sz="1200" dirty="0">
                <a:solidFill>
                  <a:prstClr val="black"/>
                </a:solidFill>
                <a:latin typeface="Verdana" panose="020B0604030504040204" pitchFamily="34" charset="0"/>
                <a:ea typeface="Verdana" panose="020B0604030504040204" pitchFamily="34" charset="0"/>
              </a:rPr>
              <a:t>Read Part 1. Jot down notes and drawings that will help you remember the meanings of these words. You can use the sketch/scribble button on the toolbar. </a:t>
            </a:r>
          </a:p>
        </p:txBody>
      </p:sp>
      <p:sp>
        <p:nvSpPr>
          <p:cNvPr id="16" name="TextBox 15">
            <a:extLst>
              <a:ext uri="{FF2B5EF4-FFF2-40B4-BE49-F238E27FC236}">
                <a16:creationId xmlns:a16="http://schemas.microsoft.com/office/drawing/2014/main" id="{4573F7BE-544F-4910-8038-E41B9144C329}"/>
              </a:ext>
            </a:extLst>
          </p:cNvPr>
          <p:cNvSpPr txBox="1"/>
          <p:nvPr userDrawn="1"/>
        </p:nvSpPr>
        <p:spPr>
          <a:xfrm>
            <a:off x="3420208" y="415420"/>
            <a:ext cx="53237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Georgia" panose="02040502050405020303" pitchFamily="18" charset="0"/>
              </a:rPr>
              <a:t>Sunscreen and Radiation – Part 1</a:t>
            </a:r>
          </a:p>
        </p:txBody>
      </p:sp>
      <p:sp>
        <p:nvSpPr>
          <p:cNvPr id="5" name="Rectangle 4">
            <a:extLst>
              <a:ext uri="{FF2B5EF4-FFF2-40B4-BE49-F238E27FC236}">
                <a16:creationId xmlns:a16="http://schemas.microsoft.com/office/drawing/2014/main" id="{66FD0AB2-8D2C-4E3B-A332-2863C6FF80BB}"/>
              </a:ext>
            </a:extLst>
          </p:cNvPr>
          <p:cNvSpPr/>
          <p:nvPr userDrawn="1"/>
        </p:nvSpPr>
        <p:spPr>
          <a:xfrm>
            <a:off x="117987" y="1371600"/>
            <a:ext cx="2171123" cy="3368351"/>
          </a:xfrm>
          <a:custGeom>
            <a:avLst/>
            <a:gdLst>
              <a:gd name="connsiteX0" fmla="*/ 0 w 2171123"/>
              <a:gd name="connsiteY0" fmla="*/ 0 h 3368351"/>
              <a:gd name="connsiteX1" fmla="*/ 499358 w 2171123"/>
              <a:gd name="connsiteY1" fmla="*/ 0 h 3368351"/>
              <a:gd name="connsiteX2" fmla="*/ 977005 w 2171123"/>
              <a:gd name="connsiteY2" fmla="*/ 0 h 3368351"/>
              <a:gd name="connsiteX3" fmla="*/ 1454652 w 2171123"/>
              <a:gd name="connsiteY3" fmla="*/ 0 h 3368351"/>
              <a:gd name="connsiteX4" fmla="*/ 2171123 w 2171123"/>
              <a:gd name="connsiteY4" fmla="*/ 0 h 3368351"/>
              <a:gd name="connsiteX5" fmla="*/ 2171123 w 2171123"/>
              <a:gd name="connsiteY5" fmla="*/ 595075 h 3368351"/>
              <a:gd name="connsiteX6" fmla="*/ 2171123 w 2171123"/>
              <a:gd name="connsiteY6" fmla="*/ 1156467 h 3368351"/>
              <a:gd name="connsiteX7" fmla="*/ 2171123 w 2171123"/>
              <a:gd name="connsiteY7" fmla="*/ 1717859 h 3368351"/>
              <a:gd name="connsiteX8" fmla="*/ 2171123 w 2171123"/>
              <a:gd name="connsiteY8" fmla="*/ 2279251 h 3368351"/>
              <a:gd name="connsiteX9" fmla="*/ 2171123 w 2171123"/>
              <a:gd name="connsiteY9" fmla="*/ 2773276 h 3368351"/>
              <a:gd name="connsiteX10" fmla="*/ 2171123 w 2171123"/>
              <a:gd name="connsiteY10" fmla="*/ 3368351 h 3368351"/>
              <a:gd name="connsiteX11" fmla="*/ 1650053 w 2171123"/>
              <a:gd name="connsiteY11" fmla="*/ 3368351 h 3368351"/>
              <a:gd name="connsiteX12" fmla="*/ 1063850 w 2171123"/>
              <a:gd name="connsiteY12" fmla="*/ 3368351 h 3368351"/>
              <a:gd name="connsiteX13" fmla="*/ 564492 w 2171123"/>
              <a:gd name="connsiteY13" fmla="*/ 3368351 h 3368351"/>
              <a:gd name="connsiteX14" fmla="*/ 0 w 2171123"/>
              <a:gd name="connsiteY14" fmla="*/ 3368351 h 3368351"/>
              <a:gd name="connsiteX15" fmla="*/ 0 w 2171123"/>
              <a:gd name="connsiteY15" fmla="*/ 2739592 h 3368351"/>
              <a:gd name="connsiteX16" fmla="*/ 0 w 2171123"/>
              <a:gd name="connsiteY16" fmla="*/ 2178200 h 3368351"/>
              <a:gd name="connsiteX17" fmla="*/ 0 w 2171123"/>
              <a:gd name="connsiteY17" fmla="*/ 1717859 h 3368351"/>
              <a:gd name="connsiteX18" fmla="*/ 0 w 2171123"/>
              <a:gd name="connsiteY18" fmla="*/ 1089100 h 3368351"/>
              <a:gd name="connsiteX19" fmla="*/ 0 w 2171123"/>
              <a:gd name="connsiteY19" fmla="*/ 0 h 336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71123" h="3368351" fill="none" extrusionOk="0">
                <a:moveTo>
                  <a:pt x="0" y="0"/>
                </a:moveTo>
                <a:cubicBezTo>
                  <a:pt x="245269" y="-36748"/>
                  <a:pt x="363128" y="4696"/>
                  <a:pt x="499358" y="0"/>
                </a:cubicBezTo>
                <a:cubicBezTo>
                  <a:pt x="635588" y="-4696"/>
                  <a:pt x="772639" y="19182"/>
                  <a:pt x="977005" y="0"/>
                </a:cubicBezTo>
                <a:cubicBezTo>
                  <a:pt x="1181371" y="-19182"/>
                  <a:pt x="1338611" y="41324"/>
                  <a:pt x="1454652" y="0"/>
                </a:cubicBezTo>
                <a:cubicBezTo>
                  <a:pt x="1570693" y="-41324"/>
                  <a:pt x="1950532" y="78465"/>
                  <a:pt x="2171123" y="0"/>
                </a:cubicBezTo>
                <a:cubicBezTo>
                  <a:pt x="2179082" y="121218"/>
                  <a:pt x="2160896" y="474829"/>
                  <a:pt x="2171123" y="595075"/>
                </a:cubicBezTo>
                <a:cubicBezTo>
                  <a:pt x="2181350" y="715321"/>
                  <a:pt x="2147790" y="947876"/>
                  <a:pt x="2171123" y="1156467"/>
                </a:cubicBezTo>
                <a:cubicBezTo>
                  <a:pt x="2194456" y="1365058"/>
                  <a:pt x="2164954" y="1514669"/>
                  <a:pt x="2171123" y="1717859"/>
                </a:cubicBezTo>
                <a:cubicBezTo>
                  <a:pt x="2177292" y="1921049"/>
                  <a:pt x="2126616" y="2051751"/>
                  <a:pt x="2171123" y="2279251"/>
                </a:cubicBezTo>
                <a:cubicBezTo>
                  <a:pt x="2215630" y="2506751"/>
                  <a:pt x="2144984" y="2658840"/>
                  <a:pt x="2171123" y="2773276"/>
                </a:cubicBezTo>
                <a:cubicBezTo>
                  <a:pt x="2197262" y="2887712"/>
                  <a:pt x="2128093" y="3173786"/>
                  <a:pt x="2171123" y="3368351"/>
                </a:cubicBezTo>
                <a:cubicBezTo>
                  <a:pt x="2013025" y="3428727"/>
                  <a:pt x="1776396" y="3345497"/>
                  <a:pt x="1650053" y="3368351"/>
                </a:cubicBezTo>
                <a:cubicBezTo>
                  <a:pt x="1523710" y="3391205"/>
                  <a:pt x="1334789" y="3364758"/>
                  <a:pt x="1063850" y="3368351"/>
                </a:cubicBezTo>
                <a:cubicBezTo>
                  <a:pt x="792911" y="3371944"/>
                  <a:pt x="791758" y="3321563"/>
                  <a:pt x="564492" y="3368351"/>
                </a:cubicBezTo>
                <a:cubicBezTo>
                  <a:pt x="337226" y="3415139"/>
                  <a:pt x="210784" y="3346655"/>
                  <a:pt x="0" y="3368351"/>
                </a:cubicBezTo>
                <a:cubicBezTo>
                  <a:pt x="-13964" y="3064201"/>
                  <a:pt x="24488" y="2903794"/>
                  <a:pt x="0" y="2739592"/>
                </a:cubicBezTo>
                <a:cubicBezTo>
                  <a:pt x="-24488" y="2575390"/>
                  <a:pt x="56552" y="2431784"/>
                  <a:pt x="0" y="2178200"/>
                </a:cubicBezTo>
                <a:cubicBezTo>
                  <a:pt x="-56552" y="1924616"/>
                  <a:pt x="23405" y="1833971"/>
                  <a:pt x="0" y="1717859"/>
                </a:cubicBezTo>
                <a:cubicBezTo>
                  <a:pt x="-23405" y="1601747"/>
                  <a:pt x="63313" y="1362554"/>
                  <a:pt x="0" y="1089100"/>
                </a:cubicBezTo>
                <a:cubicBezTo>
                  <a:pt x="-63313" y="815646"/>
                  <a:pt x="2781" y="415211"/>
                  <a:pt x="0" y="0"/>
                </a:cubicBezTo>
                <a:close/>
              </a:path>
              <a:path w="2171123" h="3368351" stroke="0" extrusionOk="0">
                <a:moveTo>
                  <a:pt x="0" y="0"/>
                </a:moveTo>
                <a:cubicBezTo>
                  <a:pt x="138223" y="-22108"/>
                  <a:pt x="387875" y="9669"/>
                  <a:pt x="499358" y="0"/>
                </a:cubicBezTo>
                <a:cubicBezTo>
                  <a:pt x="610841" y="-9669"/>
                  <a:pt x="795333" y="43575"/>
                  <a:pt x="1042139" y="0"/>
                </a:cubicBezTo>
                <a:cubicBezTo>
                  <a:pt x="1288945" y="-43575"/>
                  <a:pt x="1361883" y="17239"/>
                  <a:pt x="1519786" y="0"/>
                </a:cubicBezTo>
                <a:cubicBezTo>
                  <a:pt x="1677689" y="-17239"/>
                  <a:pt x="1953602" y="30372"/>
                  <a:pt x="2171123" y="0"/>
                </a:cubicBezTo>
                <a:cubicBezTo>
                  <a:pt x="2230767" y="260118"/>
                  <a:pt x="2138024" y="358362"/>
                  <a:pt x="2171123" y="527708"/>
                </a:cubicBezTo>
                <a:cubicBezTo>
                  <a:pt x="2204222" y="697054"/>
                  <a:pt x="2157042" y="943192"/>
                  <a:pt x="2171123" y="1122784"/>
                </a:cubicBezTo>
                <a:cubicBezTo>
                  <a:pt x="2185204" y="1302376"/>
                  <a:pt x="2157394" y="1612662"/>
                  <a:pt x="2171123" y="1751543"/>
                </a:cubicBezTo>
                <a:cubicBezTo>
                  <a:pt x="2184852" y="1890424"/>
                  <a:pt x="2156649" y="2127238"/>
                  <a:pt x="2171123" y="2245567"/>
                </a:cubicBezTo>
                <a:cubicBezTo>
                  <a:pt x="2185597" y="2363896"/>
                  <a:pt x="2157713" y="2592775"/>
                  <a:pt x="2171123" y="2739592"/>
                </a:cubicBezTo>
                <a:cubicBezTo>
                  <a:pt x="2184533" y="2886409"/>
                  <a:pt x="2168613" y="3108727"/>
                  <a:pt x="2171123" y="3368351"/>
                </a:cubicBezTo>
                <a:cubicBezTo>
                  <a:pt x="1950894" y="3391530"/>
                  <a:pt x="1795509" y="3327562"/>
                  <a:pt x="1693476" y="3368351"/>
                </a:cubicBezTo>
                <a:cubicBezTo>
                  <a:pt x="1591443" y="3409140"/>
                  <a:pt x="1333222" y="3307607"/>
                  <a:pt x="1150695" y="3368351"/>
                </a:cubicBezTo>
                <a:cubicBezTo>
                  <a:pt x="968168" y="3429095"/>
                  <a:pt x="830766" y="3313728"/>
                  <a:pt x="673048" y="3368351"/>
                </a:cubicBezTo>
                <a:cubicBezTo>
                  <a:pt x="515330" y="3422974"/>
                  <a:pt x="280968" y="3288308"/>
                  <a:pt x="0" y="3368351"/>
                </a:cubicBezTo>
                <a:cubicBezTo>
                  <a:pt x="-39756" y="3237884"/>
                  <a:pt x="10663" y="3102924"/>
                  <a:pt x="0" y="2840643"/>
                </a:cubicBezTo>
                <a:cubicBezTo>
                  <a:pt x="-10663" y="2578362"/>
                  <a:pt x="18884" y="2402921"/>
                  <a:pt x="0" y="2211884"/>
                </a:cubicBezTo>
                <a:cubicBezTo>
                  <a:pt x="-18884" y="2020847"/>
                  <a:pt x="31452" y="1791473"/>
                  <a:pt x="0" y="1583125"/>
                </a:cubicBezTo>
                <a:cubicBezTo>
                  <a:pt x="-31452" y="1374777"/>
                  <a:pt x="20688" y="1203509"/>
                  <a:pt x="0" y="954366"/>
                </a:cubicBezTo>
                <a:cubicBezTo>
                  <a:pt x="-20688" y="705223"/>
                  <a:pt x="46742" y="622580"/>
                  <a:pt x="0" y="494025"/>
                </a:cubicBezTo>
                <a:cubicBezTo>
                  <a:pt x="-46742" y="365470"/>
                  <a:pt x="30823" y="206208"/>
                  <a:pt x="0" y="0"/>
                </a:cubicBezTo>
                <a:close/>
              </a:path>
            </a:pathLst>
          </a:custGeom>
          <a:solidFill>
            <a:schemeClr val="bg1"/>
          </a:solidFill>
          <a:ln w="19050">
            <a:solidFill>
              <a:srgbClr val="FFC000"/>
            </a:solidFill>
            <a:extLst>
              <a:ext uri="{C807C97D-BFC1-408E-A445-0C87EB9F89A2}">
                <ask:lineSketchStyleProps xmlns:ask="http://schemas.microsoft.com/office/drawing/2018/sketchyshapes" sd="423036277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32C00F-1571-4F43-8E3C-E05A377DCB6F}"/>
              </a:ext>
            </a:extLst>
          </p:cNvPr>
          <p:cNvSpPr/>
          <p:nvPr userDrawn="1"/>
        </p:nvSpPr>
        <p:spPr>
          <a:xfrm>
            <a:off x="5768626" y="1019986"/>
            <a:ext cx="3257387" cy="3932230"/>
          </a:xfrm>
          <a:prstGeom prst="rect">
            <a:avLst/>
          </a:prstGeom>
        </p:spPr>
        <p:txBody>
          <a:bodyPr wrap="square" numCol="1">
            <a:spAutoFit/>
          </a:bodyPr>
          <a:lstStyle/>
          <a:p>
            <a:pPr>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differentiate between these waves by their </a:t>
            </a:r>
            <a:r>
              <a:rPr lang="en-US" sz="1200" b="1" dirty="0">
                <a:latin typeface="Verdana" panose="020B0604030504040204" pitchFamily="34" charset="0"/>
                <a:ea typeface="Verdana" panose="020B0604030504040204" pitchFamily="34" charset="0"/>
                <a:cs typeface="Times New Roman" panose="02020603050405020304" pitchFamily="18" charset="0"/>
              </a:rPr>
              <a:t>wavelength</a:t>
            </a:r>
            <a:r>
              <a:rPr lang="en-US" sz="1200" dirty="0">
                <a:latin typeface="Verdana" panose="020B0604030504040204" pitchFamily="34" charset="0"/>
                <a:ea typeface="Verdana" panose="020B0604030504040204" pitchFamily="34" charset="0"/>
                <a:cs typeface="Times New Roman" panose="02020603050405020304" pitchFamily="18" charset="0"/>
              </a:rPr>
              <a:t>: the measure of the </a:t>
            </a:r>
            <a:r>
              <a:rPr lang="en-US" sz="1200" dirty="0">
                <a:latin typeface="Verdana" panose="020B0604030504040204" pitchFamily="34" charset="0"/>
                <a:ea typeface="Verdana" panose="020B0604030504040204" pitchFamily="34" charset="0"/>
                <a:cs typeface="Verdana" panose="020B0604030504040204" pitchFamily="34" charset="0"/>
              </a:rPr>
              <a:t>distance between two identical points in back-to-back waves.</a:t>
            </a:r>
            <a:r>
              <a:rPr lang="en-US" sz="1200" dirty="0">
                <a:latin typeface="Verdana" panose="020B0604030504040204" pitchFamily="34" charset="0"/>
                <a:ea typeface="Verdana" panose="020B0604030504040204" pitchFamily="34" charset="0"/>
                <a:cs typeface="Times New Roman" panose="02020603050405020304" pitchFamily="18" charset="0"/>
              </a:rPr>
              <a:t> Ultraviolet A (UVA) travels more slowly and has a longer wavelength than Ultraviolet B (UVB). </a:t>
            </a:r>
          </a:p>
          <a:p>
            <a:pPr>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Your body tries to protect itself from radiation through the production of melanin: a dark pigment that determines your skin color. After a summer of exposure to the sunshine, you may notice that you have developed a tan </a:t>
            </a:r>
            <a:r>
              <a:rPr lang="en-US" sz="1200" b="1" dirty="0">
                <a:latin typeface="Verdana" panose="020B0604030504040204" pitchFamily="34" charset="0"/>
                <a:ea typeface="Verdana" panose="020B0604030504040204" pitchFamily="34" charset="0"/>
                <a:cs typeface="Times New Roman" panose="02020603050405020304" pitchFamily="18" charset="0"/>
              </a:rPr>
              <a:t>–</a:t>
            </a:r>
            <a:r>
              <a:rPr lang="en-US" sz="1200" dirty="0">
                <a:latin typeface="Verdana" panose="020B0604030504040204" pitchFamily="34" charset="0"/>
                <a:ea typeface="Verdana" panose="020B0604030504040204" pitchFamily="34" charset="0"/>
                <a:cs typeface="Times New Roman" panose="02020603050405020304" pitchFamily="18" charset="0"/>
              </a:rPr>
              <a:t> the production of extra melanin over time. However, your skin’s melanin cannot completely shield you from damage. Over time, UVB radiation can cause your skin to burn, which causes redness and pain. UVA</a:t>
            </a:r>
            <a:endParaRPr lang="en-US" sz="1200" dirty="0">
              <a:solidFill>
                <a:prstClr val="black"/>
              </a:solidFill>
              <a:latin typeface="Verdana" panose="020B0604030504040204" pitchFamily="34" charset="0"/>
              <a:ea typeface="Verdana" panose="020B0604030504040204" pitchFamily="34" charset="0"/>
              <a:cs typeface="Times New Roman" panose="02020603050405020304" pitchFamily="18" charset="0"/>
            </a:endParaRPr>
          </a:p>
        </p:txBody>
      </p:sp>
      <p:graphicFrame>
        <p:nvGraphicFramePr>
          <p:cNvPr id="2" name="Table 2">
            <a:extLst>
              <a:ext uri="{FF2B5EF4-FFF2-40B4-BE49-F238E27FC236}">
                <a16:creationId xmlns:a16="http://schemas.microsoft.com/office/drawing/2014/main" id="{3016192A-01E5-4C6F-B216-5FBC0CB66E31}"/>
              </a:ext>
            </a:extLst>
          </p:cNvPr>
          <p:cNvGraphicFramePr>
            <a:graphicFrameLocks noGrp="1"/>
          </p:cNvGraphicFramePr>
          <p:nvPr userDrawn="1">
            <p:extLst>
              <p:ext uri="{D42A27DB-BD31-4B8C-83A1-F6EECF244321}">
                <p14:modId xmlns:p14="http://schemas.microsoft.com/office/powerpoint/2010/main" val="1230626151"/>
              </p:ext>
            </p:extLst>
          </p:nvPr>
        </p:nvGraphicFramePr>
        <p:xfrm>
          <a:off x="174171" y="1416827"/>
          <a:ext cx="2065877" cy="3260919"/>
        </p:xfrm>
        <a:graphic>
          <a:graphicData uri="http://schemas.openxmlformats.org/drawingml/2006/table">
            <a:tbl>
              <a:tblPr firstRow="1" bandRow="1">
                <a:tableStyleId>{5C22544A-7EE6-4342-B048-85BDC9FD1C3A}</a:tableStyleId>
              </a:tblPr>
              <a:tblGrid>
                <a:gridCol w="2065877">
                  <a:extLst>
                    <a:ext uri="{9D8B030D-6E8A-4147-A177-3AD203B41FA5}">
                      <a16:colId xmlns:a16="http://schemas.microsoft.com/office/drawing/2014/main" val="3432592881"/>
                    </a:ext>
                  </a:extLst>
                </a:gridCol>
              </a:tblGrid>
              <a:tr h="1086973">
                <a:tc>
                  <a:txBody>
                    <a:bodyPr/>
                    <a:lstStyle/>
                    <a:p>
                      <a:r>
                        <a:rPr lang="en-US" sz="1200" b="0" dirty="0">
                          <a:solidFill>
                            <a:schemeClr val="tx1"/>
                          </a:solidFill>
                          <a:latin typeface="Verdana" panose="020B0604030504040204" pitchFamily="34" charset="0"/>
                          <a:ea typeface="Verdana" panose="020B0604030504040204" pitchFamily="34" charset="0"/>
                        </a:rPr>
                        <a:t>electromagnetic energy </a:t>
                      </a:r>
                    </a:p>
                  </a:txBody>
                  <a:tcPr>
                    <a:noFill/>
                  </a:tcPr>
                </a:tc>
                <a:extLst>
                  <a:ext uri="{0D108BD9-81ED-4DB2-BD59-A6C34878D82A}">
                    <a16:rowId xmlns:a16="http://schemas.microsoft.com/office/drawing/2014/main" val="1908185840"/>
                  </a:ext>
                </a:extLst>
              </a:tr>
              <a:tr h="1086973">
                <a:tc>
                  <a:txBody>
                    <a:bodyPr/>
                    <a:lstStyle/>
                    <a:p>
                      <a:r>
                        <a:rPr lang="en-US" sz="1200" b="0" dirty="0">
                          <a:solidFill>
                            <a:schemeClr val="tx1"/>
                          </a:solidFill>
                          <a:latin typeface="Verdana" panose="020B0604030504040204" pitchFamily="34" charset="0"/>
                          <a:ea typeface="Verdana" panose="020B0604030504040204" pitchFamily="34" charset="0"/>
                        </a:rPr>
                        <a:t>waves </a:t>
                      </a:r>
                    </a:p>
                  </a:txBody>
                  <a:tcPr>
                    <a:noFill/>
                  </a:tcPr>
                </a:tc>
                <a:extLst>
                  <a:ext uri="{0D108BD9-81ED-4DB2-BD59-A6C34878D82A}">
                    <a16:rowId xmlns:a16="http://schemas.microsoft.com/office/drawing/2014/main" val="3556504523"/>
                  </a:ext>
                </a:extLst>
              </a:tr>
              <a:tr h="1086973">
                <a:tc>
                  <a:txBody>
                    <a:bodyPr/>
                    <a:lstStyle/>
                    <a:p>
                      <a:r>
                        <a:rPr lang="en-US" sz="1200" b="0" dirty="0">
                          <a:solidFill>
                            <a:schemeClr val="tx1"/>
                          </a:solidFill>
                          <a:latin typeface="Verdana" panose="020B0604030504040204" pitchFamily="34" charset="0"/>
                          <a:ea typeface="Verdana" panose="020B0604030504040204" pitchFamily="34" charset="0"/>
                        </a:rPr>
                        <a:t>wavelength </a:t>
                      </a:r>
                    </a:p>
                  </a:txBody>
                  <a:tcPr>
                    <a:noFill/>
                  </a:tcPr>
                </a:tc>
                <a:extLst>
                  <a:ext uri="{0D108BD9-81ED-4DB2-BD59-A6C34878D82A}">
                    <a16:rowId xmlns:a16="http://schemas.microsoft.com/office/drawing/2014/main" val="4195646363"/>
                  </a:ext>
                </a:extLst>
              </a:tr>
            </a:tbl>
          </a:graphicData>
        </a:graphic>
      </p:graphicFrame>
      <p:pic>
        <p:nvPicPr>
          <p:cNvPr id="8" name="Picture 7">
            <a:extLst>
              <a:ext uri="{FF2B5EF4-FFF2-40B4-BE49-F238E27FC236}">
                <a16:creationId xmlns:a16="http://schemas.microsoft.com/office/drawing/2014/main" id="{3F34C477-BD4B-40A1-9867-E500229232F7}"/>
              </a:ext>
            </a:extLst>
          </p:cNvPr>
          <p:cNvPicPr>
            <a:picLocks noChangeAspect="1"/>
          </p:cNvPicPr>
          <p:nvPr userDrawn="1"/>
        </p:nvPicPr>
        <p:blipFill>
          <a:blip r:embed="rId2"/>
          <a:stretch>
            <a:fillRect/>
          </a:stretch>
        </p:blipFill>
        <p:spPr>
          <a:xfrm>
            <a:off x="1040085" y="1022686"/>
            <a:ext cx="221455" cy="247685"/>
          </a:xfrm>
          <a:prstGeom prst="rect">
            <a:avLst/>
          </a:prstGeom>
        </p:spPr>
      </p:pic>
    </p:spTree>
    <p:extLst>
      <p:ext uri="{BB962C8B-B14F-4D97-AF65-F5344CB8AC3E}">
        <p14:creationId xmlns:p14="http://schemas.microsoft.com/office/powerpoint/2010/main" val="1090169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Read I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A5A7BB-D5CE-4916-8F15-E74FF4423AD5}"/>
              </a:ext>
            </a:extLst>
          </p:cNvPr>
          <p:cNvSpPr/>
          <p:nvPr userDrawn="1"/>
        </p:nvSpPr>
        <p:spPr>
          <a:xfrm>
            <a:off x="2423127" y="1028700"/>
            <a:ext cx="3314733" cy="3747436"/>
          </a:xfrm>
          <a:prstGeom prst="rect">
            <a:avLst/>
          </a:prstGeom>
        </p:spPr>
        <p:txBody>
          <a:bodyPr wrap="square" numCol="1">
            <a:spAutoFit/>
          </a:bodyPr>
          <a:lstStyle/>
          <a:p>
            <a:pPr marL="114300" indent="0" defTabSz="1005840">
              <a:lnSpc>
                <a:spcPct val="107000"/>
              </a:lnSpc>
              <a:spcAft>
                <a:spcPts val="880"/>
              </a:spcAft>
            </a:pPr>
            <a:r>
              <a:rPr lang="en-US" sz="1200" dirty="0">
                <a:latin typeface="Verdana" panose="020B0604030504040204" pitchFamily="34" charset="0"/>
                <a:ea typeface="Verdana" panose="020B0604030504040204" pitchFamily="34" charset="0"/>
                <a:cs typeface="Times New Roman" panose="02020603050405020304" pitchFamily="18" charset="0"/>
              </a:rPr>
              <a:t>radiation penetrates deeper into your skin, which means it causes aging and wrinkling. Unfortunately, both forms of </a:t>
            </a:r>
            <a:r>
              <a:rPr lang="en-US" sz="1200" b="1" dirty="0">
                <a:latin typeface="Verdana" panose="020B0604030504040204" pitchFamily="34" charset="0"/>
                <a:ea typeface="Verdana" panose="020B0604030504040204" pitchFamily="34" charset="0"/>
                <a:cs typeface="Times New Roman" panose="02020603050405020304" pitchFamily="18" charset="0"/>
              </a:rPr>
              <a:t>ultraviolet light </a:t>
            </a:r>
            <a:r>
              <a:rPr lang="en-US" sz="1200" dirty="0">
                <a:latin typeface="Verdana" panose="020B0604030504040204" pitchFamily="34" charset="0"/>
                <a:ea typeface="Verdana" panose="020B0604030504040204" pitchFamily="34" charset="0"/>
                <a:cs typeface="Times New Roman" panose="02020603050405020304" pitchFamily="18" charset="0"/>
              </a:rPr>
              <a:t>can damage the DNA in your skin cells. Over time, this can lead to genetic mutations that cause skin cancer.</a:t>
            </a:r>
          </a:p>
          <a:p>
            <a:pPr marL="114300" indent="0">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The good news is that you can enjoy the sunshine while limiting your risk of skin damage! Sunscreen can be applied to the skin in the form of sprays or lotions, and it protects your skin by reflecting or scattering light away from your skin. Sunscreens are rated by Sun Protection Factor (SPF), which describes how well they protect against UVB rays. No sunscreen can block 100% of UVB rays, but an SPF30</a:t>
            </a:r>
            <a:endParaRPr lang="en-US" sz="1200" dirty="0">
              <a:solidFill>
                <a:prstClr val="black"/>
              </a:solidFill>
              <a:latin typeface="Verdana" panose="020B0604030504040204" pitchFamily="34" charset="0"/>
              <a:ea typeface="Verdana" panose="020B060403050404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3D79B420-71D0-40BB-AF50-F3492A2BB7DE}"/>
              </a:ext>
            </a:extLst>
          </p:cNvPr>
          <p:cNvSpPr txBox="1"/>
          <p:nvPr userDrawn="1"/>
        </p:nvSpPr>
        <p:spPr>
          <a:xfrm>
            <a:off x="3420208" y="415420"/>
            <a:ext cx="53237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Georgia" panose="02040502050405020303" pitchFamily="18" charset="0"/>
              </a:rPr>
              <a:t>Sunscreen and Radiation – Part 2</a:t>
            </a:r>
          </a:p>
        </p:txBody>
      </p:sp>
      <p:sp>
        <p:nvSpPr>
          <p:cNvPr id="6" name="Rectangle 5">
            <a:extLst>
              <a:ext uri="{FF2B5EF4-FFF2-40B4-BE49-F238E27FC236}">
                <a16:creationId xmlns:a16="http://schemas.microsoft.com/office/drawing/2014/main" id="{4259C846-8FB2-44C4-A3B9-09ED1F1AA445}"/>
              </a:ext>
            </a:extLst>
          </p:cNvPr>
          <p:cNvSpPr/>
          <p:nvPr userDrawn="1"/>
        </p:nvSpPr>
        <p:spPr>
          <a:xfrm>
            <a:off x="5616915" y="1028700"/>
            <a:ext cx="3314733" cy="3536994"/>
          </a:xfrm>
          <a:prstGeom prst="rect">
            <a:avLst/>
          </a:prstGeom>
        </p:spPr>
        <p:txBody>
          <a:bodyPr wrap="square" numCol="1">
            <a:spAutoFit/>
          </a:bodyPr>
          <a:lstStyle/>
          <a:p>
            <a:pPr marL="114300" indent="0">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sunscreen can protect you from about 97% of UVB rays.</a:t>
            </a:r>
          </a:p>
          <a:p>
            <a:pPr marL="114300" indent="0">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Theoretically, the SPF number on a sunscreen bottle compares your skin’s protection with the sunscreen to your normal, bare skin. This means that an SPF50 sunscreen, when applied correctly, should allow you to stay in the sun 50 times longer without damage than you could without the sunscreen. However, this can all vary from person to person, depending on many factors: your skin’s fairness, how much sunscreen remains after you’ve been sweating or exposed to water, and how well the sunscreen was applied.</a:t>
            </a:r>
            <a:endParaRPr lang="en-US" sz="1200" dirty="0">
              <a:solidFill>
                <a:prstClr val="black"/>
              </a:solidFill>
              <a:latin typeface="Verdana" panose="020B0604030504040204" pitchFamily="34" charset="0"/>
              <a:ea typeface="Verdana" panose="020B060403050404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30BAB96E-9FF9-417E-ABD8-1446078A6895}"/>
              </a:ext>
            </a:extLst>
          </p:cNvPr>
          <p:cNvSpPr txBox="1"/>
          <p:nvPr userDrawn="1"/>
        </p:nvSpPr>
        <p:spPr>
          <a:xfrm>
            <a:off x="-14946" y="28631"/>
            <a:ext cx="2552972" cy="1200329"/>
          </a:xfrm>
          <a:prstGeom prst="rect">
            <a:avLst/>
          </a:prstGeom>
          <a:noFill/>
        </p:spPr>
        <p:txBody>
          <a:bodyPr wrap="square" rtlCol="0">
            <a:spAutoFit/>
          </a:bodyPr>
          <a:lstStyle/>
          <a:p>
            <a:pPr defTabSz="1005840"/>
            <a:r>
              <a:rPr lang="en-US" sz="1200" dirty="0">
                <a:solidFill>
                  <a:prstClr val="black"/>
                </a:solidFill>
                <a:latin typeface="Verdana" panose="020B0604030504040204" pitchFamily="34" charset="0"/>
                <a:ea typeface="Verdana" panose="020B0604030504040204" pitchFamily="34" charset="0"/>
              </a:rPr>
              <a:t>Read Part 2. Jot down notes and drawings that will help you remember the meanings of these words. You can use the sketch/scribble button on the toolbar. </a:t>
            </a:r>
          </a:p>
        </p:txBody>
      </p:sp>
      <p:sp>
        <p:nvSpPr>
          <p:cNvPr id="11" name="Rectangle 10">
            <a:extLst>
              <a:ext uri="{FF2B5EF4-FFF2-40B4-BE49-F238E27FC236}">
                <a16:creationId xmlns:a16="http://schemas.microsoft.com/office/drawing/2014/main" id="{996335F9-40E7-4FF3-A429-5242EA46A910}"/>
              </a:ext>
            </a:extLst>
          </p:cNvPr>
          <p:cNvSpPr/>
          <p:nvPr userDrawn="1"/>
        </p:nvSpPr>
        <p:spPr>
          <a:xfrm>
            <a:off x="117987" y="1371600"/>
            <a:ext cx="2171123" cy="3368351"/>
          </a:xfrm>
          <a:custGeom>
            <a:avLst/>
            <a:gdLst>
              <a:gd name="connsiteX0" fmla="*/ 0 w 2171123"/>
              <a:gd name="connsiteY0" fmla="*/ 0 h 3368351"/>
              <a:gd name="connsiteX1" fmla="*/ 499358 w 2171123"/>
              <a:gd name="connsiteY1" fmla="*/ 0 h 3368351"/>
              <a:gd name="connsiteX2" fmla="*/ 977005 w 2171123"/>
              <a:gd name="connsiteY2" fmla="*/ 0 h 3368351"/>
              <a:gd name="connsiteX3" fmla="*/ 1454652 w 2171123"/>
              <a:gd name="connsiteY3" fmla="*/ 0 h 3368351"/>
              <a:gd name="connsiteX4" fmla="*/ 2171123 w 2171123"/>
              <a:gd name="connsiteY4" fmla="*/ 0 h 3368351"/>
              <a:gd name="connsiteX5" fmla="*/ 2171123 w 2171123"/>
              <a:gd name="connsiteY5" fmla="*/ 595075 h 3368351"/>
              <a:gd name="connsiteX6" fmla="*/ 2171123 w 2171123"/>
              <a:gd name="connsiteY6" fmla="*/ 1156467 h 3368351"/>
              <a:gd name="connsiteX7" fmla="*/ 2171123 w 2171123"/>
              <a:gd name="connsiteY7" fmla="*/ 1717859 h 3368351"/>
              <a:gd name="connsiteX8" fmla="*/ 2171123 w 2171123"/>
              <a:gd name="connsiteY8" fmla="*/ 2279251 h 3368351"/>
              <a:gd name="connsiteX9" fmla="*/ 2171123 w 2171123"/>
              <a:gd name="connsiteY9" fmla="*/ 2773276 h 3368351"/>
              <a:gd name="connsiteX10" fmla="*/ 2171123 w 2171123"/>
              <a:gd name="connsiteY10" fmla="*/ 3368351 h 3368351"/>
              <a:gd name="connsiteX11" fmla="*/ 1650053 w 2171123"/>
              <a:gd name="connsiteY11" fmla="*/ 3368351 h 3368351"/>
              <a:gd name="connsiteX12" fmla="*/ 1063850 w 2171123"/>
              <a:gd name="connsiteY12" fmla="*/ 3368351 h 3368351"/>
              <a:gd name="connsiteX13" fmla="*/ 564492 w 2171123"/>
              <a:gd name="connsiteY13" fmla="*/ 3368351 h 3368351"/>
              <a:gd name="connsiteX14" fmla="*/ 0 w 2171123"/>
              <a:gd name="connsiteY14" fmla="*/ 3368351 h 3368351"/>
              <a:gd name="connsiteX15" fmla="*/ 0 w 2171123"/>
              <a:gd name="connsiteY15" fmla="*/ 2739592 h 3368351"/>
              <a:gd name="connsiteX16" fmla="*/ 0 w 2171123"/>
              <a:gd name="connsiteY16" fmla="*/ 2178200 h 3368351"/>
              <a:gd name="connsiteX17" fmla="*/ 0 w 2171123"/>
              <a:gd name="connsiteY17" fmla="*/ 1717859 h 3368351"/>
              <a:gd name="connsiteX18" fmla="*/ 0 w 2171123"/>
              <a:gd name="connsiteY18" fmla="*/ 1089100 h 3368351"/>
              <a:gd name="connsiteX19" fmla="*/ 0 w 2171123"/>
              <a:gd name="connsiteY19" fmla="*/ 0 h 336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71123" h="3368351" fill="none" extrusionOk="0">
                <a:moveTo>
                  <a:pt x="0" y="0"/>
                </a:moveTo>
                <a:cubicBezTo>
                  <a:pt x="245269" y="-36748"/>
                  <a:pt x="363128" y="4696"/>
                  <a:pt x="499358" y="0"/>
                </a:cubicBezTo>
                <a:cubicBezTo>
                  <a:pt x="635588" y="-4696"/>
                  <a:pt x="772639" y="19182"/>
                  <a:pt x="977005" y="0"/>
                </a:cubicBezTo>
                <a:cubicBezTo>
                  <a:pt x="1181371" y="-19182"/>
                  <a:pt x="1338611" y="41324"/>
                  <a:pt x="1454652" y="0"/>
                </a:cubicBezTo>
                <a:cubicBezTo>
                  <a:pt x="1570693" y="-41324"/>
                  <a:pt x="1950532" y="78465"/>
                  <a:pt x="2171123" y="0"/>
                </a:cubicBezTo>
                <a:cubicBezTo>
                  <a:pt x="2179082" y="121218"/>
                  <a:pt x="2160896" y="474829"/>
                  <a:pt x="2171123" y="595075"/>
                </a:cubicBezTo>
                <a:cubicBezTo>
                  <a:pt x="2181350" y="715321"/>
                  <a:pt x="2147790" y="947876"/>
                  <a:pt x="2171123" y="1156467"/>
                </a:cubicBezTo>
                <a:cubicBezTo>
                  <a:pt x="2194456" y="1365058"/>
                  <a:pt x="2164954" y="1514669"/>
                  <a:pt x="2171123" y="1717859"/>
                </a:cubicBezTo>
                <a:cubicBezTo>
                  <a:pt x="2177292" y="1921049"/>
                  <a:pt x="2126616" y="2051751"/>
                  <a:pt x="2171123" y="2279251"/>
                </a:cubicBezTo>
                <a:cubicBezTo>
                  <a:pt x="2215630" y="2506751"/>
                  <a:pt x="2144984" y="2658840"/>
                  <a:pt x="2171123" y="2773276"/>
                </a:cubicBezTo>
                <a:cubicBezTo>
                  <a:pt x="2197262" y="2887712"/>
                  <a:pt x="2128093" y="3173786"/>
                  <a:pt x="2171123" y="3368351"/>
                </a:cubicBezTo>
                <a:cubicBezTo>
                  <a:pt x="2013025" y="3428727"/>
                  <a:pt x="1776396" y="3345497"/>
                  <a:pt x="1650053" y="3368351"/>
                </a:cubicBezTo>
                <a:cubicBezTo>
                  <a:pt x="1523710" y="3391205"/>
                  <a:pt x="1334789" y="3364758"/>
                  <a:pt x="1063850" y="3368351"/>
                </a:cubicBezTo>
                <a:cubicBezTo>
                  <a:pt x="792911" y="3371944"/>
                  <a:pt x="791758" y="3321563"/>
                  <a:pt x="564492" y="3368351"/>
                </a:cubicBezTo>
                <a:cubicBezTo>
                  <a:pt x="337226" y="3415139"/>
                  <a:pt x="210784" y="3346655"/>
                  <a:pt x="0" y="3368351"/>
                </a:cubicBezTo>
                <a:cubicBezTo>
                  <a:pt x="-13964" y="3064201"/>
                  <a:pt x="24488" y="2903794"/>
                  <a:pt x="0" y="2739592"/>
                </a:cubicBezTo>
                <a:cubicBezTo>
                  <a:pt x="-24488" y="2575390"/>
                  <a:pt x="56552" y="2431784"/>
                  <a:pt x="0" y="2178200"/>
                </a:cubicBezTo>
                <a:cubicBezTo>
                  <a:pt x="-56552" y="1924616"/>
                  <a:pt x="23405" y="1833971"/>
                  <a:pt x="0" y="1717859"/>
                </a:cubicBezTo>
                <a:cubicBezTo>
                  <a:pt x="-23405" y="1601747"/>
                  <a:pt x="63313" y="1362554"/>
                  <a:pt x="0" y="1089100"/>
                </a:cubicBezTo>
                <a:cubicBezTo>
                  <a:pt x="-63313" y="815646"/>
                  <a:pt x="2781" y="415211"/>
                  <a:pt x="0" y="0"/>
                </a:cubicBezTo>
                <a:close/>
              </a:path>
              <a:path w="2171123" h="3368351" stroke="0" extrusionOk="0">
                <a:moveTo>
                  <a:pt x="0" y="0"/>
                </a:moveTo>
                <a:cubicBezTo>
                  <a:pt x="138223" y="-22108"/>
                  <a:pt x="387875" y="9669"/>
                  <a:pt x="499358" y="0"/>
                </a:cubicBezTo>
                <a:cubicBezTo>
                  <a:pt x="610841" y="-9669"/>
                  <a:pt x="795333" y="43575"/>
                  <a:pt x="1042139" y="0"/>
                </a:cubicBezTo>
                <a:cubicBezTo>
                  <a:pt x="1288945" y="-43575"/>
                  <a:pt x="1361883" y="17239"/>
                  <a:pt x="1519786" y="0"/>
                </a:cubicBezTo>
                <a:cubicBezTo>
                  <a:pt x="1677689" y="-17239"/>
                  <a:pt x="1953602" y="30372"/>
                  <a:pt x="2171123" y="0"/>
                </a:cubicBezTo>
                <a:cubicBezTo>
                  <a:pt x="2230767" y="260118"/>
                  <a:pt x="2138024" y="358362"/>
                  <a:pt x="2171123" y="527708"/>
                </a:cubicBezTo>
                <a:cubicBezTo>
                  <a:pt x="2204222" y="697054"/>
                  <a:pt x="2157042" y="943192"/>
                  <a:pt x="2171123" y="1122784"/>
                </a:cubicBezTo>
                <a:cubicBezTo>
                  <a:pt x="2185204" y="1302376"/>
                  <a:pt x="2157394" y="1612662"/>
                  <a:pt x="2171123" y="1751543"/>
                </a:cubicBezTo>
                <a:cubicBezTo>
                  <a:pt x="2184852" y="1890424"/>
                  <a:pt x="2156649" y="2127238"/>
                  <a:pt x="2171123" y="2245567"/>
                </a:cubicBezTo>
                <a:cubicBezTo>
                  <a:pt x="2185597" y="2363896"/>
                  <a:pt x="2157713" y="2592775"/>
                  <a:pt x="2171123" y="2739592"/>
                </a:cubicBezTo>
                <a:cubicBezTo>
                  <a:pt x="2184533" y="2886409"/>
                  <a:pt x="2168613" y="3108727"/>
                  <a:pt x="2171123" y="3368351"/>
                </a:cubicBezTo>
                <a:cubicBezTo>
                  <a:pt x="1950894" y="3391530"/>
                  <a:pt x="1795509" y="3327562"/>
                  <a:pt x="1693476" y="3368351"/>
                </a:cubicBezTo>
                <a:cubicBezTo>
                  <a:pt x="1591443" y="3409140"/>
                  <a:pt x="1333222" y="3307607"/>
                  <a:pt x="1150695" y="3368351"/>
                </a:cubicBezTo>
                <a:cubicBezTo>
                  <a:pt x="968168" y="3429095"/>
                  <a:pt x="830766" y="3313728"/>
                  <a:pt x="673048" y="3368351"/>
                </a:cubicBezTo>
                <a:cubicBezTo>
                  <a:pt x="515330" y="3422974"/>
                  <a:pt x="280968" y="3288308"/>
                  <a:pt x="0" y="3368351"/>
                </a:cubicBezTo>
                <a:cubicBezTo>
                  <a:pt x="-39756" y="3237884"/>
                  <a:pt x="10663" y="3102924"/>
                  <a:pt x="0" y="2840643"/>
                </a:cubicBezTo>
                <a:cubicBezTo>
                  <a:pt x="-10663" y="2578362"/>
                  <a:pt x="18884" y="2402921"/>
                  <a:pt x="0" y="2211884"/>
                </a:cubicBezTo>
                <a:cubicBezTo>
                  <a:pt x="-18884" y="2020847"/>
                  <a:pt x="31452" y="1791473"/>
                  <a:pt x="0" y="1583125"/>
                </a:cubicBezTo>
                <a:cubicBezTo>
                  <a:pt x="-31452" y="1374777"/>
                  <a:pt x="20688" y="1203509"/>
                  <a:pt x="0" y="954366"/>
                </a:cubicBezTo>
                <a:cubicBezTo>
                  <a:pt x="-20688" y="705223"/>
                  <a:pt x="46742" y="622580"/>
                  <a:pt x="0" y="494025"/>
                </a:cubicBezTo>
                <a:cubicBezTo>
                  <a:pt x="-46742" y="365470"/>
                  <a:pt x="30823" y="206208"/>
                  <a:pt x="0" y="0"/>
                </a:cubicBezTo>
                <a:close/>
              </a:path>
            </a:pathLst>
          </a:custGeom>
          <a:solidFill>
            <a:schemeClr val="bg1"/>
          </a:solidFill>
          <a:ln w="19050">
            <a:solidFill>
              <a:srgbClr val="FFC000"/>
            </a:solidFill>
            <a:extLst>
              <a:ext uri="{C807C97D-BFC1-408E-A445-0C87EB9F89A2}">
                <ask:lineSketchStyleProps xmlns:ask="http://schemas.microsoft.com/office/drawing/2018/sketchyshapes" sd="423036277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2">
            <a:extLst>
              <a:ext uri="{FF2B5EF4-FFF2-40B4-BE49-F238E27FC236}">
                <a16:creationId xmlns:a16="http://schemas.microsoft.com/office/drawing/2014/main" id="{DCD26871-1407-4818-A68B-D2EC9D79A588}"/>
              </a:ext>
            </a:extLst>
          </p:cNvPr>
          <p:cNvGraphicFramePr>
            <a:graphicFrameLocks noGrp="1"/>
          </p:cNvGraphicFramePr>
          <p:nvPr userDrawn="1">
            <p:extLst>
              <p:ext uri="{D42A27DB-BD31-4B8C-83A1-F6EECF244321}">
                <p14:modId xmlns:p14="http://schemas.microsoft.com/office/powerpoint/2010/main" val="4260321903"/>
              </p:ext>
            </p:extLst>
          </p:nvPr>
        </p:nvGraphicFramePr>
        <p:xfrm>
          <a:off x="174171" y="1416827"/>
          <a:ext cx="2065877" cy="3260919"/>
        </p:xfrm>
        <a:graphic>
          <a:graphicData uri="http://schemas.openxmlformats.org/drawingml/2006/table">
            <a:tbl>
              <a:tblPr firstRow="1" bandRow="1">
                <a:tableStyleId>{5C22544A-7EE6-4342-B048-85BDC9FD1C3A}</a:tableStyleId>
              </a:tblPr>
              <a:tblGrid>
                <a:gridCol w="2065877">
                  <a:extLst>
                    <a:ext uri="{9D8B030D-6E8A-4147-A177-3AD203B41FA5}">
                      <a16:colId xmlns:a16="http://schemas.microsoft.com/office/drawing/2014/main" val="3432592881"/>
                    </a:ext>
                  </a:extLst>
                </a:gridCol>
              </a:tblGrid>
              <a:tr h="1086973">
                <a:tc>
                  <a:txBody>
                    <a:bodyPr/>
                    <a:lstStyle/>
                    <a:p>
                      <a:r>
                        <a:rPr lang="en-US" sz="1200" b="0" dirty="0">
                          <a:solidFill>
                            <a:schemeClr val="tx1"/>
                          </a:solidFill>
                          <a:latin typeface="Verdana" panose="020B0604030504040204" pitchFamily="34" charset="0"/>
                          <a:ea typeface="Verdana" panose="020B0604030504040204" pitchFamily="34" charset="0"/>
                        </a:rPr>
                        <a:t>radiation </a:t>
                      </a:r>
                    </a:p>
                  </a:txBody>
                  <a:tcPr>
                    <a:noFill/>
                  </a:tcPr>
                </a:tc>
                <a:extLst>
                  <a:ext uri="{0D108BD9-81ED-4DB2-BD59-A6C34878D82A}">
                    <a16:rowId xmlns:a16="http://schemas.microsoft.com/office/drawing/2014/main" val="1908185840"/>
                  </a:ext>
                </a:extLst>
              </a:tr>
              <a:tr h="1086973">
                <a:tc>
                  <a:txBody>
                    <a:bodyPr/>
                    <a:lstStyle/>
                    <a:p>
                      <a:r>
                        <a:rPr lang="en-US" sz="1200" b="0" dirty="0">
                          <a:solidFill>
                            <a:schemeClr val="tx1"/>
                          </a:solidFill>
                          <a:latin typeface="Verdana" panose="020B0604030504040204" pitchFamily="34" charset="0"/>
                          <a:ea typeface="Verdana" panose="020B0604030504040204" pitchFamily="34" charset="0"/>
                        </a:rPr>
                        <a:t>ultraviolet light </a:t>
                      </a:r>
                    </a:p>
                  </a:txBody>
                  <a:tcPr>
                    <a:noFill/>
                  </a:tcPr>
                </a:tc>
                <a:extLst>
                  <a:ext uri="{0D108BD9-81ED-4DB2-BD59-A6C34878D82A}">
                    <a16:rowId xmlns:a16="http://schemas.microsoft.com/office/drawing/2014/main" val="3556504523"/>
                  </a:ext>
                </a:extLst>
              </a:tr>
              <a:tr h="1086973">
                <a:tc>
                  <a:txBody>
                    <a:bodyPr/>
                    <a:lstStyle/>
                    <a:p>
                      <a:r>
                        <a:rPr lang="en-US" sz="1200" b="0" dirty="0">
                          <a:solidFill>
                            <a:schemeClr val="tx1"/>
                          </a:solidFill>
                          <a:latin typeface="Verdana" panose="020B0604030504040204" pitchFamily="34" charset="0"/>
                          <a:ea typeface="Verdana" panose="020B0604030504040204" pitchFamily="34" charset="0"/>
                        </a:rPr>
                        <a:t> </a:t>
                      </a:r>
                    </a:p>
                  </a:txBody>
                  <a:tcPr>
                    <a:noFill/>
                  </a:tcPr>
                </a:tc>
                <a:extLst>
                  <a:ext uri="{0D108BD9-81ED-4DB2-BD59-A6C34878D82A}">
                    <a16:rowId xmlns:a16="http://schemas.microsoft.com/office/drawing/2014/main" val="4195646363"/>
                  </a:ext>
                </a:extLst>
              </a:tr>
            </a:tbl>
          </a:graphicData>
        </a:graphic>
      </p:graphicFrame>
      <p:pic>
        <p:nvPicPr>
          <p:cNvPr id="13" name="Picture 12">
            <a:extLst>
              <a:ext uri="{FF2B5EF4-FFF2-40B4-BE49-F238E27FC236}">
                <a16:creationId xmlns:a16="http://schemas.microsoft.com/office/drawing/2014/main" id="{7D4E22B7-69B0-46B3-A29B-FA57B21BCB00}"/>
              </a:ext>
            </a:extLst>
          </p:cNvPr>
          <p:cNvPicPr>
            <a:picLocks noChangeAspect="1"/>
          </p:cNvPicPr>
          <p:nvPr userDrawn="1"/>
        </p:nvPicPr>
        <p:blipFill>
          <a:blip r:embed="rId2"/>
          <a:stretch>
            <a:fillRect/>
          </a:stretch>
        </p:blipFill>
        <p:spPr>
          <a:xfrm>
            <a:off x="1040085" y="1022686"/>
            <a:ext cx="221455" cy="247685"/>
          </a:xfrm>
          <a:prstGeom prst="rect">
            <a:avLst/>
          </a:prstGeom>
        </p:spPr>
      </p:pic>
    </p:spTree>
    <p:extLst>
      <p:ext uri="{BB962C8B-B14F-4D97-AF65-F5344CB8AC3E}">
        <p14:creationId xmlns:p14="http://schemas.microsoft.com/office/powerpoint/2010/main" val="1427180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Read I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2CBDA2-C03A-4563-8DF3-4565A57CD73A}"/>
              </a:ext>
            </a:extLst>
          </p:cNvPr>
          <p:cNvSpPr txBox="1"/>
          <p:nvPr userDrawn="1"/>
        </p:nvSpPr>
        <p:spPr>
          <a:xfrm>
            <a:off x="3420208" y="415420"/>
            <a:ext cx="53237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Georgia" panose="02040502050405020303" pitchFamily="18" charset="0"/>
              </a:rPr>
              <a:t>Sunscreen and Radiation – Questions</a:t>
            </a:r>
          </a:p>
        </p:txBody>
      </p:sp>
      <p:sp>
        <p:nvSpPr>
          <p:cNvPr id="18" name="TextBox 17">
            <a:extLst>
              <a:ext uri="{FF2B5EF4-FFF2-40B4-BE49-F238E27FC236}">
                <a16:creationId xmlns:a16="http://schemas.microsoft.com/office/drawing/2014/main" id="{CDBCCD8B-B1CA-470E-A1AF-C2C72C87CC28}"/>
              </a:ext>
            </a:extLst>
          </p:cNvPr>
          <p:cNvSpPr txBox="1"/>
          <p:nvPr userDrawn="1"/>
        </p:nvSpPr>
        <p:spPr>
          <a:xfrm>
            <a:off x="0" y="0"/>
            <a:ext cx="1484702" cy="2954655"/>
          </a:xfrm>
          <a:prstGeom prst="rect">
            <a:avLst/>
          </a:prstGeom>
          <a:noFill/>
        </p:spPr>
        <p:txBody>
          <a:bodyPr wrap="non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Your</a:t>
            </a:r>
            <a:r>
              <a:rPr lang="en-US" dirty="0">
                <a:latin typeface="Verdana" panose="020B0604030504040204" pitchFamily="34" charset="0"/>
                <a:ea typeface="Verdana" panose="020B0604030504040204" pitchFamily="34" charset="0"/>
                <a:cs typeface="Verdana" panose="020B0604030504040204" pitchFamily="34" charset="0"/>
              </a:rPr>
              <a:t> </a:t>
            </a:r>
            <a:r>
              <a:rPr lang="en-US" sz="1200" b="1" dirty="0">
                <a:latin typeface="Verdana" panose="020B0604030504040204" pitchFamily="34" charset="0"/>
                <a:ea typeface="Verdana" panose="020B0604030504040204" pitchFamily="34" charset="0"/>
                <a:cs typeface="Verdana" panose="020B0604030504040204" pitchFamily="34" charset="0"/>
              </a:rPr>
              <a:t>Answers</a:t>
            </a:r>
            <a:r>
              <a:rPr lang="en-US" sz="1200" dirty="0">
                <a:latin typeface="Verdana" panose="020B0604030504040204" pitchFamily="34" charset="0"/>
                <a:ea typeface="Verdana" panose="020B0604030504040204" pitchFamily="34" charset="0"/>
                <a:cs typeface="Verdana" panose="020B0604030504040204" pitchFamily="34" charset="0"/>
              </a:rPr>
              <a:t>:</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1.</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2.</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3.</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12" name="Rectangle 11">
            <a:extLst>
              <a:ext uri="{FF2B5EF4-FFF2-40B4-BE49-F238E27FC236}">
                <a16:creationId xmlns:a16="http://schemas.microsoft.com/office/drawing/2014/main" id="{ECBF39C4-1A46-4B54-BEEA-CB7389E7FB2D}"/>
              </a:ext>
            </a:extLst>
          </p:cNvPr>
          <p:cNvSpPr/>
          <p:nvPr userDrawn="1"/>
        </p:nvSpPr>
        <p:spPr>
          <a:xfrm>
            <a:off x="248478" y="417394"/>
            <a:ext cx="2017644" cy="2387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 name="TextBox 1">
            <a:extLst>
              <a:ext uri="{FF2B5EF4-FFF2-40B4-BE49-F238E27FC236}">
                <a16:creationId xmlns:a16="http://schemas.microsoft.com/office/drawing/2014/main" id="{18E7F317-73F5-44CC-B58E-A6B4B7CA0E98}"/>
              </a:ext>
            </a:extLst>
          </p:cNvPr>
          <p:cNvSpPr txBox="1"/>
          <p:nvPr userDrawn="1"/>
        </p:nvSpPr>
        <p:spPr>
          <a:xfrm>
            <a:off x="2543894" y="961602"/>
            <a:ext cx="3208171" cy="430887"/>
          </a:xfrm>
          <a:prstGeom prst="rect">
            <a:avLst/>
          </a:prstGeom>
          <a:noFill/>
        </p:spPr>
        <p:txBody>
          <a:bodyPr wrap="square" rtlCol="0">
            <a:spAutoFit/>
          </a:bodyPr>
          <a:lstStyle/>
          <a:p>
            <a:pPr marL="228600" indent="-228600" defTabSz="1005840">
              <a:buFont typeface="+mj-lt"/>
              <a:buAutoNum type="arabicPeriod"/>
            </a:pPr>
            <a:r>
              <a:rPr lang="en-US" sz="1100" dirty="0">
                <a:solidFill>
                  <a:prstClr val="black"/>
                </a:solidFill>
                <a:latin typeface="Verdana" panose="020B0604030504040204" pitchFamily="34" charset="0"/>
                <a:ea typeface="Verdana" panose="020B0604030504040204" pitchFamily="34" charset="0"/>
              </a:rPr>
              <a:t>Which statement is true about radiation?</a:t>
            </a:r>
          </a:p>
        </p:txBody>
      </p:sp>
      <p:sp>
        <p:nvSpPr>
          <p:cNvPr id="3" name="TextBox 2">
            <a:extLst>
              <a:ext uri="{FF2B5EF4-FFF2-40B4-BE49-F238E27FC236}">
                <a16:creationId xmlns:a16="http://schemas.microsoft.com/office/drawing/2014/main" id="{59F3363A-D547-4606-86B8-D947B9B6CF75}"/>
              </a:ext>
            </a:extLst>
          </p:cNvPr>
          <p:cNvSpPr txBox="1"/>
          <p:nvPr userDrawn="1"/>
        </p:nvSpPr>
        <p:spPr>
          <a:xfrm>
            <a:off x="2637231" y="1336745"/>
            <a:ext cx="3114833" cy="1677382"/>
          </a:xfrm>
          <a:prstGeom prst="rect">
            <a:avLst/>
          </a:prstGeom>
          <a:noFill/>
        </p:spPr>
        <p:txBody>
          <a:bodyPr wrap="square" rtlCol="0">
            <a:spAutoFit/>
          </a:bodyPr>
          <a:lstStyle/>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Radiation is the transfer of heat through electromagnetic waves</a:t>
            </a:r>
          </a:p>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Radiation is the transfer of heat through direct contact</a:t>
            </a:r>
          </a:p>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Radiation is more dangerous than conduction</a:t>
            </a:r>
          </a:p>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Radiation is the transfer of heat through liquids and gases</a:t>
            </a:r>
          </a:p>
        </p:txBody>
      </p:sp>
      <p:sp>
        <p:nvSpPr>
          <p:cNvPr id="4" name="TextBox 3">
            <a:extLst>
              <a:ext uri="{FF2B5EF4-FFF2-40B4-BE49-F238E27FC236}">
                <a16:creationId xmlns:a16="http://schemas.microsoft.com/office/drawing/2014/main" id="{E90149C7-C1C7-4BAA-98B2-F7544EA35C69}"/>
              </a:ext>
            </a:extLst>
          </p:cNvPr>
          <p:cNvSpPr txBox="1"/>
          <p:nvPr userDrawn="1"/>
        </p:nvSpPr>
        <p:spPr>
          <a:xfrm>
            <a:off x="2543894" y="3060277"/>
            <a:ext cx="3279630" cy="261610"/>
          </a:xfrm>
          <a:prstGeom prst="rect">
            <a:avLst/>
          </a:prstGeom>
          <a:noFill/>
        </p:spPr>
        <p:txBody>
          <a:bodyPr wrap="square" rtlCol="0">
            <a:spAutoFit/>
          </a:bodyPr>
          <a:lstStyle/>
          <a:p>
            <a:pPr marL="228600" indent="-228600" defTabSz="1005840">
              <a:buFont typeface="+mj-lt"/>
              <a:buAutoNum type="arabicPeriod" startAt="2"/>
            </a:pPr>
            <a:r>
              <a:rPr lang="en-US" sz="1100" dirty="0">
                <a:solidFill>
                  <a:prstClr val="black"/>
                </a:solidFill>
                <a:latin typeface="Verdana" panose="020B0604030504040204" pitchFamily="34" charset="0"/>
                <a:ea typeface="Verdana" panose="020B0604030504040204" pitchFamily="34" charset="0"/>
              </a:rPr>
              <a:t>Which is true about UVA and UVB rays?</a:t>
            </a:r>
          </a:p>
        </p:txBody>
      </p:sp>
      <p:sp>
        <p:nvSpPr>
          <p:cNvPr id="5" name="TextBox 4">
            <a:extLst>
              <a:ext uri="{FF2B5EF4-FFF2-40B4-BE49-F238E27FC236}">
                <a16:creationId xmlns:a16="http://schemas.microsoft.com/office/drawing/2014/main" id="{9D3A2210-4A42-44E0-A612-0EA5EB748C84}"/>
              </a:ext>
            </a:extLst>
          </p:cNvPr>
          <p:cNvSpPr txBox="1"/>
          <p:nvPr userDrawn="1"/>
        </p:nvSpPr>
        <p:spPr>
          <a:xfrm>
            <a:off x="2637231" y="3321887"/>
            <a:ext cx="3114833" cy="1677382"/>
          </a:xfrm>
          <a:prstGeom prst="rect">
            <a:avLst/>
          </a:prstGeom>
          <a:noFill/>
        </p:spPr>
        <p:txBody>
          <a:bodyPr wrap="square" rtlCol="0">
            <a:spAutoFit/>
          </a:bodyPr>
          <a:lstStyle/>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Both rays can be blocked 100% by sunscreen</a:t>
            </a:r>
          </a:p>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UVA protects the surface, UVB protects beneath the surface</a:t>
            </a:r>
          </a:p>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UVB rays cause burning, UVA rays cause premature aging</a:t>
            </a:r>
          </a:p>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UVA rays cause burning, UVB rays cause premature aging</a:t>
            </a:r>
          </a:p>
        </p:txBody>
      </p:sp>
      <p:sp>
        <p:nvSpPr>
          <p:cNvPr id="16" name="TextBox 15">
            <a:extLst>
              <a:ext uri="{FF2B5EF4-FFF2-40B4-BE49-F238E27FC236}">
                <a16:creationId xmlns:a16="http://schemas.microsoft.com/office/drawing/2014/main" id="{1A562E12-6107-493A-8C2C-FCBA2984F62E}"/>
              </a:ext>
            </a:extLst>
          </p:cNvPr>
          <p:cNvSpPr txBox="1"/>
          <p:nvPr userDrawn="1"/>
        </p:nvSpPr>
        <p:spPr>
          <a:xfrm>
            <a:off x="5807172" y="955417"/>
            <a:ext cx="3208171" cy="261610"/>
          </a:xfrm>
          <a:prstGeom prst="rect">
            <a:avLst/>
          </a:prstGeom>
          <a:noFill/>
        </p:spPr>
        <p:txBody>
          <a:bodyPr wrap="square" rtlCol="0">
            <a:spAutoFit/>
          </a:bodyPr>
          <a:lstStyle/>
          <a:p>
            <a:pPr marL="228600" indent="-228600" defTabSz="1005840">
              <a:buFont typeface="+mj-lt"/>
              <a:buAutoNum type="arabicPeriod" startAt="3"/>
            </a:pPr>
            <a:r>
              <a:rPr lang="en-US" sz="1100" dirty="0">
                <a:solidFill>
                  <a:prstClr val="black"/>
                </a:solidFill>
                <a:latin typeface="Verdana" panose="020B0604030504040204" pitchFamily="34" charset="0"/>
                <a:ea typeface="Verdana" panose="020B0604030504040204" pitchFamily="34" charset="0"/>
              </a:rPr>
              <a:t>Which is true about SPF ratings?</a:t>
            </a:r>
          </a:p>
        </p:txBody>
      </p:sp>
      <p:sp>
        <p:nvSpPr>
          <p:cNvPr id="22" name="Rectangle 21">
            <a:extLst>
              <a:ext uri="{FF2B5EF4-FFF2-40B4-BE49-F238E27FC236}">
                <a16:creationId xmlns:a16="http://schemas.microsoft.com/office/drawing/2014/main" id="{2BEACE44-BD79-4365-83DC-3C53C5BE4244}"/>
              </a:ext>
            </a:extLst>
          </p:cNvPr>
          <p:cNvSpPr/>
          <p:nvPr userDrawn="1"/>
        </p:nvSpPr>
        <p:spPr>
          <a:xfrm>
            <a:off x="5926993" y="1336745"/>
            <a:ext cx="2968528" cy="1677382"/>
          </a:xfrm>
          <a:prstGeom prst="rect">
            <a:avLst/>
          </a:prstGeom>
        </p:spPr>
        <p:txBody>
          <a:bodyPr wrap="square">
            <a:spAutoFit/>
          </a:bodyPr>
          <a:lstStyle/>
          <a:p>
            <a:pPr marL="377190" indent="-228600" defTabSz="1005840">
              <a:lnSpc>
                <a:spcPct val="100000"/>
              </a:lnSpc>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The highest rating is 100% effective</a:t>
            </a:r>
          </a:p>
          <a:p>
            <a:pPr marL="377190" indent="-228600" defTabSz="1005840">
              <a:lnSpc>
                <a:spcPct val="100000"/>
              </a:lnSpc>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The rating number means it will protect you that many times longer than without sunscreen</a:t>
            </a:r>
          </a:p>
          <a:p>
            <a:pPr marL="377190" indent="-228600" defTabSz="1005840">
              <a:lnSpc>
                <a:spcPct val="100000"/>
              </a:lnSpc>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SPF ratings are only good in the summer</a:t>
            </a:r>
          </a:p>
          <a:p>
            <a:pPr marL="377190" indent="-228600" defTabSz="1005840">
              <a:lnSpc>
                <a:spcPct val="100000"/>
              </a:lnSpc>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SPF doesn’t matter after 1 pm</a:t>
            </a:r>
          </a:p>
        </p:txBody>
      </p:sp>
    </p:spTree>
    <p:extLst>
      <p:ext uri="{BB962C8B-B14F-4D97-AF65-F5344CB8AC3E}">
        <p14:creationId xmlns:p14="http://schemas.microsoft.com/office/powerpoint/2010/main" val="164236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plore I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3FD6002-490A-4A63-A989-59D76F6DAA3B}"/>
              </a:ext>
            </a:extLst>
          </p:cNvPr>
          <p:cNvSpPr txBox="1"/>
          <p:nvPr userDrawn="1"/>
        </p:nvSpPr>
        <p:spPr>
          <a:xfrm>
            <a:off x="4434561" y="43658"/>
            <a:ext cx="219421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1 </a:t>
            </a:r>
          </a:p>
        </p:txBody>
      </p:sp>
      <p:sp>
        <p:nvSpPr>
          <p:cNvPr id="14" name="TextBox 13">
            <a:extLst>
              <a:ext uri="{FF2B5EF4-FFF2-40B4-BE49-F238E27FC236}">
                <a16:creationId xmlns:a16="http://schemas.microsoft.com/office/drawing/2014/main" id="{1F709A85-F8A6-4F3D-B26B-958FD61F8C0D}"/>
              </a:ext>
            </a:extLst>
          </p:cNvPr>
          <p:cNvSpPr txBox="1"/>
          <p:nvPr userDrawn="1"/>
        </p:nvSpPr>
        <p:spPr>
          <a:xfrm>
            <a:off x="2615645" y="1760690"/>
            <a:ext cx="6380922" cy="1908215"/>
          </a:xfrm>
          <a:prstGeom prst="rect">
            <a:avLst/>
          </a:prstGeom>
          <a:noFill/>
        </p:spPr>
        <p:txBody>
          <a:bodyPr wrap="square" rtlCol="0">
            <a:spAutoFit/>
          </a:bodyPr>
          <a:lstStyle/>
          <a:p>
            <a:pPr marL="285750" indent="-285750" defTabSz="1005840">
              <a:spcAft>
                <a:spcPts val="600"/>
              </a:spcAft>
              <a:buFont typeface="Arial" panose="020B0604020202020204" pitchFamily="34" charset="0"/>
              <a:buChar char="•"/>
            </a:pPr>
            <a:r>
              <a:rPr lang="en-US" sz="1400" dirty="0">
                <a:solidFill>
                  <a:prstClr val="black"/>
                </a:solidFill>
                <a:latin typeface="Verdana" panose="020B0604030504040204" pitchFamily="34" charset="0"/>
                <a:ea typeface="Verdana" panose="020B0604030504040204" pitchFamily="34" charset="0"/>
              </a:rPr>
              <a:t>Obtain two ice cubes of similar size.</a:t>
            </a:r>
          </a:p>
          <a:p>
            <a:pPr marL="285750" indent="-285750" defTabSz="1005840">
              <a:spcAft>
                <a:spcPts val="600"/>
              </a:spcAft>
              <a:buFont typeface="Arial" panose="020B0604020202020204" pitchFamily="34" charset="0"/>
              <a:buChar char="•"/>
            </a:pPr>
            <a:r>
              <a:rPr lang="en-US" sz="1400" dirty="0">
                <a:solidFill>
                  <a:prstClr val="black"/>
                </a:solidFill>
                <a:latin typeface="Verdana" panose="020B0604030504040204" pitchFamily="34" charset="0"/>
                <a:ea typeface="Verdana" panose="020B0604030504040204" pitchFamily="34" charset="0"/>
              </a:rPr>
              <a:t>Place one ice cube on your metal object, and the other on the plastic object. </a:t>
            </a:r>
          </a:p>
          <a:p>
            <a:pPr marL="285750" indent="-285750" defTabSz="1005840">
              <a:spcAft>
                <a:spcPts val="600"/>
              </a:spcAft>
              <a:buFont typeface="Arial" panose="020B0604020202020204" pitchFamily="34" charset="0"/>
              <a:buChar char="•"/>
            </a:pPr>
            <a:r>
              <a:rPr lang="en-US" sz="1400" dirty="0">
                <a:solidFill>
                  <a:prstClr val="black"/>
                </a:solidFill>
                <a:latin typeface="Verdana" panose="020B0604030504040204" pitchFamily="34" charset="0"/>
                <a:ea typeface="Verdana" panose="020B0604030504040204" pitchFamily="34" charset="0"/>
              </a:rPr>
              <a:t>Use a timer to record how fast it takes for each ice cube to melt.</a:t>
            </a:r>
          </a:p>
          <a:p>
            <a:pPr marL="285750" indent="-285750" defTabSz="1005840">
              <a:spcAft>
                <a:spcPts val="600"/>
              </a:spcAft>
              <a:buFont typeface="Arial" panose="020B0604020202020204" pitchFamily="34" charset="0"/>
              <a:buChar char="•"/>
            </a:pPr>
            <a:endParaRPr lang="en-US" sz="1400" dirty="0">
              <a:solidFill>
                <a:prstClr val="black"/>
              </a:solidFill>
              <a:latin typeface="Verdana" panose="020B0604030504040204" pitchFamily="34" charset="0"/>
              <a:ea typeface="Verdana" panose="020B0604030504040204" pitchFamily="34" charset="0"/>
            </a:endParaRPr>
          </a:p>
          <a:p>
            <a:pPr marL="342900" indent="-342900" defTabSz="1005840">
              <a:spcAft>
                <a:spcPts val="600"/>
              </a:spcAft>
              <a:buFont typeface="+mj-lt"/>
              <a:buAutoNum type="arabicPeriod"/>
            </a:pPr>
            <a:r>
              <a:rPr lang="en-US" sz="1400" dirty="0">
                <a:solidFill>
                  <a:prstClr val="black"/>
                </a:solidFill>
                <a:latin typeface="Verdana" panose="020B0604030504040204" pitchFamily="34" charset="0"/>
                <a:ea typeface="Verdana" panose="020B0604030504040204" pitchFamily="34" charset="0"/>
              </a:rPr>
              <a:t>Which ice cube melted faster? Explain why you think you got the results you did.</a:t>
            </a:r>
          </a:p>
        </p:txBody>
      </p:sp>
      <p:sp>
        <p:nvSpPr>
          <p:cNvPr id="15" name="TextBox 14">
            <a:extLst>
              <a:ext uri="{FF2B5EF4-FFF2-40B4-BE49-F238E27FC236}">
                <a16:creationId xmlns:a16="http://schemas.microsoft.com/office/drawing/2014/main" id="{D98287B4-35B7-48C4-8AEF-99277FE492F0}"/>
              </a:ext>
            </a:extLst>
          </p:cNvPr>
          <p:cNvSpPr txBox="1"/>
          <p:nvPr userDrawn="1"/>
        </p:nvSpPr>
        <p:spPr>
          <a:xfrm>
            <a:off x="2615645" y="3754721"/>
            <a:ext cx="5373498" cy="1169551"/>
          </a:xfrm>
          <a:prstGeom prst="rect">
            <a:avLst/>
          </a:prstGeom>
          <a:noFill/>
        </p:spPr>
        <p:txBody>
          <a:bodyPr wrap="square" rtlCol="0">
            <a:spAutoFit/>
          </a:bodyPr>
          <a:lstStyle/>
          <a:p>
            <a:pPr defTabSz="1005840"/>
            <a:r>
              <a:rPr lang="en-US" sz="1400" dirty="0">
                <a:solidFill>
                  <a:prstClr val="black"/>
                </a:solidFill>
                <a:latin typeface="Verdana" panose="020B0604030504040204" pitchFamily="34" charset="0"/>
                <a:ea typeface="Verdana" panose="020B0604030504040204" pitchFamily="34" charset="0"/>
              </a:rPr>
              <a:t>When two objects are in direct contact with each other (touching), heat is able to transfer.  This is called </a:t>
            </a:r>
            <a:r>
              <a:rPr lang="en-US" sz="1400" b="1" dirty="0">
                <a:solidFill>
                  <a:prstClr val="black"/>
                </a:solidFill>
                <a:latin typeface="Verdana" panose="020B0604030504040204" pitchFamily="34" charset="0"/>
                <a:ea typeface="Verdana" panose="020B0604030504040204" pitchFamily="34" charset="0"/>
              </a:rPr>
              <a:t>conduction</a:t>
            </a:r>
            <a:r>
              <a:rPr lang="en-US" sz="1400" dirty="0">
                <a:solidFill>
                  <a:prstClr val="black"/>
                </a:solidFill>
                <a:latin typeface="Verdana" panose="020B0604030504040204" pitchFamily="34" charset="0"/>
                <a:ea typeface="Verdana" panose="020B0604030504040204" pitchFamily="34" charset="0"/>
              </a:rPr>
              <a:t>. </a:t>
            </a:r>
          </a:p>
          <a:p>
            <a:pPr defTabSz="1005840"/>
            <a:endParaRPr lang="en-US" sz="1400" dirty="0">
              <a:solidFill>
                <a:prstClr val="black"/>
              </a:solidFill>
              <a:latin typeface="Verdana" panose="020B0604030504040204" pitchFamily="34" charset="0"/>
              <a:ea typeface="Verdana" panose="020B0604030504040204" pitchFamily="34" charset="0"/>
            </a:endParaRPr>
          </a:p>
          <a:p>
            <a:pPr marL="0" indent="-342900" defTabSz="1005840">
              <a:buFont typeface="+mj-lt"/>
              <a:buAutoNum type="arabicPeriod" startAt="2"/>
            </a:pPr>
            <a:r>
              <a:rPr lang="en-US" sz="1400" dirty="0">
                <a:solidFill>
                  <a:prstClr val="black"/>
                </a:solidFill>
                <a:latin typeface="Verdana" panose="020B0604030504040204" pitchFamily="34" charset="0"/>
                <a:ea typeface="Verdana" panose="020B0604030504040204" pitchFamily="34" charset="0"/>
              </a:rPr>
              <a:t>What are two other examples of conduction?</a:t>
            </a:r>
          </a:p>
        </p:txBody>
      </p:sp>
      <p:sp>
        <p:nvSpPr>
          <p:cNvPr id="20" name="Rectangle 19">
            <a:extLst>
              <a:ext uri="{FF2B5EF4-FFF2-40B4-BE49-F238E27FC236}">
                <a16:creationId xmlns:a16="http://schemas.microsoft.com/office/drawing/2014/main" id="{A976A5E4-DD94-E242-9160-1453DE8D3053}"/>
              </a:ext>
            </a:extLst>
          </p:cNvPr>
          <p:cNvSpPr/>
          <p:nvPr userDrawn="1"/>
        </p:nvSpPr>
        <p:spPr>
          <a:xfrm>
            <a:off x="248478" y="2921000"/>
            <a:ext cx="2017644" cy="19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 name="TextBox 20">
            <a:extLst>
              <a:ext uri="{FF2B5EF4-FFF2-40B4-BE49-F238E27FC236}">
                <a16:creationId xmlns:a16="http://schemas.microsoft.com/office/drawing/2014/main" id="{C8A283E8-E510-9249-B180-787AF3C0683E}"/>
              </a:ext>
            </a:extLst>
          </p:cNvPr>
          <p:cNvSpPr txBox="1"/>
          <p:nvPr userDrawn="1"/>
        </p:nvSpPr>
        <p:spPr>
          <a:xfrm>
            <a:off x="0" y="2585557"/>
            <a:ext cx="1484702" cy="2185214"/>
          </a:xfrm>
          <a:prstGeom prst="rect">
            <a:avLst/>
          </a:prstGeom>
          <a:noFill/>
        </p:spPr>
        <p:txBody>
          <a:bodyPr wrap="none" rtlCol="0">
            <a:spAutoFit/>
          </a:bodyPr>
          <a:lstStyle/>
          <a:p>
            <a:pPr>
              <a:spcAft>
                <a:spcPts val="600"/>
              </a:spcAft>
            </a:pPr>
            <a:r>
              <a:rPr lang="en-US" sz="1200" b="1" dirty="0">
                <a:latin typeface="Verdana" panose="020B0604030504040204" pitchFamily="34" charset="0"/>
                <a:ea typeface="Verdana" panose="020B0604030504040204" pitchFamily="34" charset="0"/>
                <a:cs typeface="Verdana" panose="020B0604030504040204" pitchFamily="34" charset="0"/>
              </a:rPr>
              <a:t>Your</a:t>
            </a:r>
            <a:r>
              <a:rPr lang="en-US" dirty="0">
                <a:latin typeface="Verdana" panose="020B0604030504040204" pitchFamily="34" charset="0"/>
                <a:ea typeface="Verdana" panose="020B0604030504040204" pitchFamily="34" charset="0"/>
                <a:cs typeface="Verdana" panose="020B0604030504040204" pitchFamily="34" charset="0"/>
              </a:rPr>
              <a:t> </a:t>
            </a:r>
            <a:r>
              <a:rPr lang="en-US" sz="1200" b="1" dirty="0">
                <a:latin typeface="Verdana" panose="020B0604030504040204" pitchFamily="34" charset="0"/>
                <a:ea typeface="Verdana" panose="020B0604030504040204" pitchFamily="34" charset="0"/>
                <a:cs typeface="Verdana" panose="020B0604030504040204" pitchFamily="34" charset="0"/>
              </a:rPr>
              <a:t>Answers</a:t>
            </a:r>
            <a:r>
              <a:rPr lang="en-US" sz="1200" dirty="0">
                <a:latin typeface="Verdana" panose="020B0604030504040204" pitchFamily="34" charset="0"/>
                <a:ea typeface="Verdana" panose="020B0604030504040204" pitchFamily="34" charset="0"/>
                <a:cs typeface="Verdana" panose="020B0604030504040204" pitchFamily="34" charset="0"/>
              </a:rPr>
              <a:t>:</a:t>
            </a:r>
          </a:p>
          <a:p>
            <a:pPr>
              <a:spcAft>
                <a:spcPts val="600"/>
              </a:spcAft>
            </a:pPr>
            <a:r>
              <a:rPr lang="en-US" sz="1200" dirty="0">
                <a:latin typeface="Verdana" panose="020B0604030504040204" pitchFamily="34" charset="0"/>
                <a:ea typeface="Verdana" panose="020B0604030504040204" pitchFamily="34" charset="0"/>
                <a:cs typeface="Verdana" panose="020B0604030504040204" pitchFamily="34" charset="0"/>
              </a:rPr>
              <a:t>1.</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2.</a:t>
            </a:r>
          </a:p>
          <a:p>
            <a:endParaRPr lang="en-US" sz="1200" dirty="0">
              <a:latin typeface="Georgia" panose="02040502050405020303" pitchFamily="18" charset="0"/>
            </a:endParaRPr>
          </a:p>
          <a:p>
            <a:endParaRPr lang="en-US" sz="1200" dirty="0">
              <a:latin typeface="Georgia" panose="02040502050405020303" pitchFamily="18" charset="0"/>
            </a:endParaRPr>
          </a:p>
        </p:txBody>
      </p:sp>
      <p:pic>
        <p:nvPicPr>
          <p:cNvPr id="4" name="Picture 3" descr="A picture containing tableware, indoor, sitting, table&#10;&#10;Description automatically generated">
            <a:extLst>
              <a:ext uri="{FF2B5EF4-FFF2-40B4-BE49-F238E27FC236}">
                <a16:creationId xmlns:a16="http://schemas.microsoft.com/office/drawing/2014/main" id="{37521E11-3F64-6245-A576-20482FBFCFE0}"/>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3755"/>
                    </a14:imgEffect>
                    <a14:imgEffect>
                      <a14:saturation sat="0"/>
                    </a14:imgEffect>
                  </a14:imgLayer>
                </a14:imgProps>
              </a:ext>
              <a:ext uri="{28A0092B-C50C-407E-A947-70E740481C1C}">
                <a14:useLocalDpi xmlns:a14="http://schemas.microsoft.com/office/drawing/2010/main" val="0"/>
              </a:ext>
            </a:extLst>
          </a:blip>
          <a:stretch>
            <a:fillRect/>
          </a:stretch>
        </p:blipFill>
        <p:spPr>
          <a:xfrm>
            <a:off x="6332440" y="614608"/>
            <a:ext cx="1656703" cy="949843"/>
          </a:xfrm>
          <a:prstGeom prst="rect">
            <a:avLst/>
          </a:prstGeom>
        </p:spPr>
      </p:pic>
      <p:pic>
        <p:nvPicPr>
          <p:cNvPr id="22" name="Picture 21" descr="A picture containing tableware, indoor, sitting, table&#10;&#10;Description automatically generated">
            <a:extLst>
              <a:ext uri="{FF2B5EF4-FFF2-40B4-BE49-F238E27FC236}">
                <a16:creationId xmlns:a16="http://schemas.microsoft.com/office/drawing/2014/main" id="{9DDF4234-A680-E84C-8C93-61D194B25F1D}"/>
              </a:ext>
            </a:extLst>
          </p:cNvPr>
          <p:cNvPicPr>
            <a:picLocks noChangeAspect="1"/>
          </p:cNvPicPr>
          <p:nvPr userDrawn="1"/>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606209" y="614607"/>
            <a:ext cx="1656703" cy="949843"/>
          </a:xfrm>
          <a:prstGeom prst="rect">
            <a:avLst/>
          </a:prstGeom>
        </p:spPr>
      </p:pic>
      <p:pic>
        <p:nvPicPr>
          <p:cNvPr id="24" name="Picture 23" descr="A picture containing food&#10;&#10;Description automatically generated">
            <a:extLst>
              <a:ext uri="{FF2B5EF4-FFF2-40B4-BE49-F238E27FC236}">
                <a16:creationId xmlns:a16="http://schemas.microsoft.com/office/drawing/2014/main" id="{8EFCF91D-F6F2-4240-848B-6F942615619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572000" y="810848"/>
            <a:ext cx="685423" cy="685423"/>
          </a:xfrm>
          <a:prstGeom prst="rect">
            <a:avLst/>
          </a:prstGeom>
        </p:spPr>
      </p:pic>
      <p:pic>
        <p:nvPicPr>
          <p:cNvPr id="25" name="Picture 24" descr="A picture containing food&#10;&#10;Description automatically generated">
            <a:extLst>
              <a:ext uri="{FF2B5EF4-FFF2-40B4-BE49-F238E27FC236}">
                <a16:creationId xmlns:a16="http://schemas.microsoft.com/office/drawing/2014/main" id="{251C8A90-CB35-A54A-97DB-5B4A8F08A1D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303720" y="879027"/>
            <a:ext cx="685423" cy="685423"/>
          </a:xfrm>
          <a:prstGeom prst="rect">
            <a:avLst/>
          </a:prstGeom>
        </p:spPr>
      </p:pic>
      <p:sp>
        <p:nvSpPr>
          <p:cNvPr id="26" name="TextBox 25">
            <a:extLst>
              <a:ext uri="{FF2B5EF4-FFF2-40B4-BE49-F238E27FC236}">
                <a16:creationId xmlns:a16="http://schemas.microsoft.com/office/drawing/2014/main" id="{717E7100-40DA-3D4D-A164-FB3AA5FC68BA}"/>
              </a:ext>
            </a:extLst>
          </p:cNvPr>
          <p:cNvSpPr txBox="1"/>
          <p:nvPr userDrawn="1"/>
        </p:nvSpPr>
        <p:spPr>
          <a:xfrm>
            <a:off x="3399572" y="1187369"/>
            <a:ext cx="1373577" cy="307777"/>
          </a:xfrm>
          <a:prstGeom prst="rect">
            <a:avLst/>
          </a:prstGeom>
          <a:noFill/>
        </p:spPr>
        <p:txBody>
          <a:bodyPr wrap="square" rtlCol="0">
            <a:spAutoFit/>
          </a:bodyPr>
          <a:lstStyle/>
          <a:p>
            <a:r>
              <a:rPr lang="en-US" sz="1400" dirty="0"/>
              <a:t>Metal Spoon</a:t>
            </a:r>
          </a:p>
        </p:txBody>
      </p:sp>
      <p:sp>
        <p:nvSpPr>
          <p:cNvPr id="27" name="TextBox 26">
            <a:extLst>
              <a:ext uri="{FF2B5EF4-FFF2-40B4-BE49-F238E27FC236}">
                <a16:creationId xmlns:a16="http://schemas.microsoft.com/office/drawing/2014/main" id="{C352C4A3-E191-6342-A3F9-34A61BCE5126}"/>
              </a:ext>
            </a:extLst>
          </p:cNvPr>
          <p:cNvSpPr txBox="1"/>
          <p:nvPr userDrawn="1"/>
        </p:nvSpPr>
        <p:spPr>
          <a:xfrm>
            <a:off x="6131292" y="1187369"/>
            <a:ext cx="1373577" cy="307777"/>
          </a:xfrm>
          <a:prstGeom prst="rect">
            <a:avLst/>
          </a:prstGeom>
          <a:noFill/>
        </p:spPr>
        <p:txBody>
          <a:bodyPr wrap="square" rtlCol="0">
            <a:spAutoFit/>
          </a:bodyPr>
          <a:lstStyle/>
          <a:p>
            <a:r>
              <a:rPr lang="en-US" sz="1400" dirty="0"/>
              <a:t>Plastic Spoon</a:t>
            </a:r>
          </a:p>
        </p:txBody>
      </p:sp>
      <p:sp>
        <p:nvSpPr>
          <p:cNvPr id="3" name="TextBox 2">
            <a:extLst>
              <a:ext uri="{FF2B5EF4-FFF2-40B4-BE49-F238E27FC236}">
                <a16:creationId xmlns:a16="http://schemas.microsoft.com/office/drawing/2014/main" id="{A521F67B-673F-4353-9165-E1E8F01F9674}"/>
              </a:ext>
            </a:extLst>
          </p:cNvPr>
          <p:cNvSpPr txBox="1"/>
          <p:nvPr userDrawn="1"/>
        </p:nvSpPr>
        <p:spPr>
          <a:xfrm>
            <a:off x="68889" y="155206"/>
            <a:ext cx="2331719" cy="2600712"/>
          </a:xfrm>
          <a:prstGeom prst="rect">
            <a:avLst/>
          </a:prstGeom>
          <a:noFill/>
        </p:spPr>
        <p:txBody>
          <a:bodyPr wrap="square" rtlCol="0">
            <a:spAutoFit/>
          </a:bodyPr>
          <a:lstStyle/>
          <a:p>
            <a:pPr>
              <a:spcAft>
                <a:spcPts val="600"/>
              </a:spcAft>
            </a:pPr>
            <a:r>
              <a:rPr lang="en-US" sz="1400" dirty="0"/>
              <a:t>For this activity you will need the following supplies:</a:t>
            </a:r>
          </a:p>
          <a:p>
            <a:pPr marL="285750" indent="-285750">
              <a:spcAft>
                <a:spcPts val="0"/>
              </a:spcAft>
              <a:buFont typeface="Wingdings" pitchFamily="2" charset="2"/>
              <a:buChar char="Ø"/>
            </a:pPr>
            <a:r>
              <a:rPr lang="en-US" sz="1300" dirty="0"/>
              <a:t>2 Ice cubes</a:t>
            </a:r>
          </a:p>
          <a:p>
            <a:pPr marL="285750" indent="-285750">
              <a:spcAft>
                <a:spcPts val="0"/>
              </a:spcAft>
              <a:buFont typeface="Wingdings" pitchFamily="2" charset="2"/>
              <a:buChar char="Ø"/>
            </a:pPr>
            <a:r>
              <a:rPr lang="en-US" sz="1300" dirty="0"/>
              <a:t>Something Metal </a:t>
            </a:r>
          </a:p>
          <a:p>
            <a:pPr marL="457200" lvl="1" indent="-228600">
              <a:spcAft>
                <a:spcPts val="0"/>
              </a:spcAft>
              <a:buFont typeface="Arial" panose="020B0604020202020204" pitchFamily="34" charset="0"/>
              <a:buChar char="•"/>
            </a:pPr>
            <a:r>
              <a:rPr lang="en-US" sz="1300" dirty="0"/>
              <a:t>A spoon or aluminum pan will work well</a:t>
            </a:r>
          </a:p>
          <a:p>
            <a:pPr marL="285750" indent="-285750">
              <a:spcAft>
                <a:spcPts val="0"/>
              </a:spcAft>
              <a:buFont typeface="Wingdings" pitchFamily="2" charset="2"/>
              <a:buChar char="Ø"/>
            </a:pPr>
            <a:r>
              <a:rPr lang="en-US" sz="1300" dirty="0"/>
              <a:t>Something plastic</a:t>
            </a:r>
          </a:p>
          <a:p>
            <a:pPr marL="457200" lvl="1" indent="-228600">
              <a:spcAft>
                <a:spcPts val="0"/>
              </a:spcAft>
              <a:buFont typeface="Arial" panose="020B0604020202020204" pitchFamily="34" charset="0"/>
              <a:buChar char="•"/>
            </a:pPr>
            <a:r>
              <a:rPr lang="en-US" sz="1300" dirty="0"/>
              <a:t>A spoon or plastic container will work </a:t>
            </a:r>
          </a:p>
          <a:p>
            <a:pPr marL="285750" lvl="0" indent="-285750">
              <a:spcAft>
                <a:spcPts val="0"/>
              </a:spcAft>
              <a:buFont typeface="Wingdings" pitchFamily="2" charset="2"/>
              <a:buChar char="Ø"/>
            </a:pPr>
            <a:r>
              <a:rPr lang="en-US" sz="1300" dirty="0"/>
              <a:t>Something to keep time</a:t>
            </a:r>
          </a:p>
          <a:p>
            <a:pPr marL="457200" lvl="1" indent="-228600">
              <a:spcAft>
                <a:spcPts val="0"/>
              </a:spcAft>
              <a:buFont typeface="Arial" panose="020B0604020202020204" pitchFamily="34" charset="0"/>
              <a:buChar char="•"/>
            </a:pPr>
            <a:r>
              <a:rPr lang="en-US" sz="1300" dirty="0"/>
              <a:t>A stopwatch or kitchen timer will work</a:t>
            </a:r>
          </a:p>
        </p:txBody>
      </p:sp>
    </p:spTree>
    <p:extLst>
      <p:ext uri="{BB962C8B-B14F-4D97-AF65-F5344CB8AC3E}">
        <p14:creationId xmlns:p14="http://schemas.microsoft.com/office/powerpoint/2010/main" val="1691766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Explore I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3FD6002-490A-4A63-A989-59D76F6DAA3B}"/>
              </a:ext>
            </a:extLst>
          </p:cNvPr>
          <p:cNvSpPr txBox="1"/>
          <p:nvPr userDrawn="1"/>
        </p:nvSpPr>
        <p:spPr>
          <a:xfrm>
            <a:off x="4434561" y="43658"/>
            <a:ext cx="219421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2 </a:t>
            </a:r>
          </a:p>
        </p:txBody>
      </p:sp>
      <p:sp>
        <p:nvSpPr>
          <p:cNvPr id="5" name="TextBox 4">
            <a:extLst>
              <a:ext uri="{FF2B5EF4-FFF2-40B4-BE49-F238E27FC236}">
                <a16:creationId xmlns:a16="http://schemas.microsoft.com/office/drawing/2014/main" id="{7DFFA593-D642-4963-9692-4EDB3A4A505B}"/>
              </a:ext>
            </a:extLst>
          </p:cNvPr>
          <p:cNvSpPr txBox="1"/>
          <p:nvPr userDrawn="1"/>
        </p:nvSpPr>
        <p:spPr>
          <a:xfrm>
            <a:off x="2791215" y="1141173"/>
            <a:ext cx="2916791" cy="1277273"/>
          </a:xfrm>
          <a:prstGeom prst="rect">
            <a:avLst/>
          </a:prstGeom>
          <a:noFill/>
        </p:spPr>
        <p:txBody>
          <a:bodyPr wrap="square" rtlCol="0">
            <a:spAutoFit/>
          </a:bodyPr>
          <a:lstStyle/>
          <a:p>
            <a:pPr defTabSz="1005840"/>
            <a:endParaRPr lang="en-US" sz="1200" dirty="0">
              <a:solidFill>
                <a:prstClr val="black"/>
              </a:solidFill>
              <a:latin typeface="Verdana" panose="020B0604030504040204" pitchFamily="34" charset="0"/>
              <a:ea typeface="Verdana" panose="020B0604030504040204" pitchFamily="34" charset="0"/>
            </a:endParaRPr>
          </a:p>
          <a:p>
            <a:pPr marL="228600" marR="0" lvl="0" indent="-228600" algn="l" defTabSz="1005840" rtl="0" eaLnBrk="1" fontAlgn="auto" latinLnBrk="0" hangingPunct="1">
              <a:lnSpc>
                <a:spcPct val="100000"/>
              </a:lnSpc>
              <a:spcBef>
                <a:spcPts val="0"/>
              </a:spcBef>
              <a:spcAft>
                <a:spcPts val="600"/>
              </a:spcAft>
              <a:buClrTx/>
              <a:buSzTx/>
              <a:buFont typeface="+mj-lt"/>
              <a:buAutoNum type="arabicPeriod" startAt="3"/>
              <a:tabLst/>
              <a:defRPr/>
            </a:pPr>
            <a:r>
              <a:rPr lang="en-US" sz="1200" dirty="0">
                <a:solidFill>
                  <a:prstClr val="black"/>
                </a:solidFill>
                <a:latin typeface="Verdana" panose="020B0604030504040204" pitchFamily="34" charset="0"/>
                <a:ea typeface="Verdana" panose="020B0604030504040204" pitchFamily="34" charset="0"/>
              </a:rPr>
              <a:t>Look at the image to the right and make some observations about how heat is flowing in the image.</a:t>
            </a:r>
          </a:p>
          <a:p>
            <a:pPr defTabSz="1005840"/>
            <a:r>
              <a:rPr lang="en-US" sz="1200" dirty="0">
                <a:solidFill>
                  <a:prstClr val="black"/>
                </a:solidFill>
                <a:latin typeface="Verdana" panose="020B0604030504040204" pitchFamily="34" charset="0"/>
                <a:ea typeface="Verdana" panose="020B0604030504040204" pitchFamily="34" charset="0"/>
              </a:rPr>
              <a:t> </a:t>
            </a:r>
          </a:p>
        </p:txBody>
      </p:sp>
      <p:sp>
        <p:nvSpPr>
          <p:cNvPr id="6" name="TextBox 5">
            <a:extLst>
              <a:ext uri="{FF2B5EF4-FFF2-40B4-BE49-F238E27FC236}">
                <a16:creationId xmlns:a16="http://schemas.microsoft.com/office/drawing/2014/main" id="{F0EACC7E-8C10-4510-990D-9CFDD5BD5490}"/>
              </a:ext>
            </a:extLst>
          </p:cNvPr>
          <p:cNvSpPr txBox="1"/>
          <p:nvPr userDrawn="1"/>
        </p:nvSpPr>
        <p:spPr>
          <a:xfrm>
            <a:off x="2654276" y="541410"/>
            <a:ext cx="5795457" cy="646331"/>
          </a:xfrm>
          <a:prstGeom prst="rect">
            <a:avLst/>
          </a:prstGeom>
          <a:noFill/>
        </p:spPr>
        <p:txBody>
          <a:bodyPr wrap="square" rtlCol="0">
            <a:spAutoFit/>
          </a:bodyPr>
          <a:lstStyle/>
          <a:p>
            <a:pPr defTabSz="1005840"/>
            <a:r>
              <a:rPr lang="en-US" sz="1200" dirty="0">
                <a:solidFill>
                  <a:prstClr val="black"/>
                </a:solidFill>
                <a:latin typeface="Verdana" panose="020B0604030504040204" pitchFamily="34" charset="0"/>
                <a:ea typeface="Verdana" panose="020B0604030504040204" pitchFamily="34" charset="0"/>
              </a:rPr>
              <a:t>When heat is transferred through electromagnetic or radio waves it’s called </a:t>
            </a:r>
            <a:r>
              <a:rPr lang="en-US" sz="1200" b="1" dirty="0">
                <a:solidFill>
                  <a:prstClr val="black"/>
                </a:solidFill>
                <a:latin typeface="Verdana" panose="020B0604030504040204" pitchFamily="34" charset="0"/>
                <a:ea typeface="Verdana" panose="020B0604030504040204" pitchFamily="34" charset="0"/>
              </a:rPr>
              <a:t>radiation</a:t>
            </a:r>
            <a:r>
              <a:rPr lang="en-US" sz="1200" dirty="0">
                <a:solidFill>
                  <a:prstClr val="black"/>
                </a:solidFill>
                <a:latin typeface="Verdana" panose="020B0604030504040204" pitchFamily="34" charset="0"/>
                <a:ea typeface="Verdana" panose="020B0604030504040204" pitchFamily="34" charset="0"/>
              </a:rPr>
              <a:t>. When heat is transferred this way objects are not touching each other.</a:t>
            </a:r>
          </a:p>
        </p:txBody>
      </p:sp>
      <p:sp>
        <p:nvSpPr>
          <p:cNvPr id="7" name="TextBox 6">
            <a:extLst>
              <a:ext uri="{FF2B5EF4-FFF2-40B4-BE49-F238E27FC236}">
                <a16:creationId xmlns:a16="http://schemas.microsoft.com/office/drawing/2014/main" id="{902E8553-BF2A-419D-8F01-D14786345774}"/>
              </a:ext>
            </a:extLst>
          </p:cNvPr>
          <p:cNvSpPr txBox="1"/>
          <p:nvPr userDrawn="1"/>
        </p:nvSpPr>
        <p:spPr>
          <a:xfrm>
            <a:off x="0" y="-16151"/>
            <a:ext cx="1484702" cy="4247317"/>
          </a:xfrm>
          <a:prstGeom prst="rect">
            <a:avLst/>
          </a:prstGeom>
          <a:noFill/>
        </p:spPr>
        <p:txBody>
          <a:bodyPr wrap="non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Your</a:t>
            </a:r>
            <a:r>
              <a:rPr lang="en-US" dirty="0">
                <a:latin typeface="Verdana" panose="020B0604030504040204" pitchFamily="34" charset="0"/>
                <a:ea typeface="Verdana" panose="020B0604030504040204" pitchFamily="34" charset="0"/>
                <a:cs typeface="Verdana" panose="020B0604030504040204" pitchFamily="34" charset="0"/>
              </a:rPr>
              <a:t> </a:t>
            </a:r>
            <a:r>
              <a:rPr lang="en-US" sz="1200" b="1" dirty="0">
                <a:latin typeface="Verdana" panose="020B0604030504040204" pitchFamily="34" charset="0"/>
                <a:ea typeface="Verdana" panose="020B0604030504040204" pitchFamily="34" charset="0"/>
                <a:cs typeface="Verdana" panose="020B0604030504040204" pitchFamily="34" charset="0"/>
              </a:rPr>
              <a:t>Answers</a:t>
            </a:r>
            <a:r>
              <a:rPr lang="en-US" sz="1200" dirty="0">
                <a:latin typeface="Verdana" panose="020B0604030504040204" pitchFamily="34" charset="0"/>
                <a:ea typeface="Verdana" panose="020B0604030504040204" pitchFamily="34" charset="0"/>
                <a:cs typeface="Verdana" panose="020B0604030504040204" pitchFamily="34" charset="0"/>
              </a:rPr>
              <a:t>:</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3.</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4.</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5.</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6.</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8" name="Rectangle 7">
            <a:extLst>
              <a:ext uri="{FF2B5EF4-FFF2-40B4-BE49-F238E27FC236}">
                <a16:creationId xmlns:a16="http://schemas.microsoft.com/office/drawing/2014/main" id="{D9FC7689-9B37-4734-80D7-DB1915C091E7}"/>
              </a:ext>
            </a:extLst>
          </p:cNvPr>
          <p:cNvSpPr/>
          <p:nvPr userDrawn="1"/>
        </p:nvSpPr>
        <p:spPr>
          <a:xfrm>
            <a:off x="248478" y="417394"/>
            <a:ext cx="2017644" cy="3767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12" name="TextBox 11">
            <a:extLst>
              <a:ext uri="{FF2B5EF4-FFF2-40B4-BE49-F238E27FC236}">
                <a16:creationId xmlns:a16="http://schemas.microsoft.com/office/drawing/2014/main" id="{79C052F6-371A-D540-8A45-EB5953856956}"/>
              </a:ext>
            </a:extLst>
          </p:cNvPr>
          <p:cNvSpPr txBox="1"/>
          <p:nvPr userDrawn="1"/>
        </p:nvSpPr>
        <p:spPr>
          <a:xfrm>
            <a:off x="2729567" y="2765413"/>
            <a:ext cx="5720166" cy="646331"/>
          </a:xfrm>
          <a:prstGeom prst="rect">
            <a:avLst/>
          </a:prstGeom>
          <a:noFill/>
        </p:spPr>
        <p:txBody>
          <a:bodyPr wrap="square" rtlCol="0">
            <a:spAutoFit/>
          </a:bodyPr>
          <a:lstStyle/>
          <a:p>
            <a:pPr marL="0" marR="0" lvl="0" indent="0" algn="l" defTabSz="100584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Verdana" panose="020B0604030504040204" pitchFamily="34" charset="0"/>
                <a:ea typeface="Verdana" panose="020B0604030504040204" pitchFamily="34" charset="0"/>
              </a:rPr>
              <a:t>When heat flows through a liquid or a gas it is called </a:t>
            </a:r>
            <a:r>
              <a:rPr lang="en-US" sz="1200" b="1" dirty="0">
                <a:solidFill>
                  <a:prstClr val="black"/>
                </a:solidFill>
                <a:latin typeface="Verdana" panose="020B0604030504040204" pitchFamily="34" charset="0"/>
                <a:ea typeface="Verdana" panose="020B0604030504040204" pitchFamily="34" charset="0"/>
              </a:rPr>
              <a:t>convection</a:t>
            </a:r>
            <a:r>
              <a:rPr lang="en-US" sz="1200" dirty="0">
                <a:solidFill>
                  <a:prstClr val="black"/>
                </a:solidFill>
                <a:latin typeface="Verdana" panose="020B0604030504040204" pitchFamily="34" charset="0"/>
                <a:ea typeface="Verdana" panose="020B0604030504040204" pitchFamily="34" charset="0"/>
              </a:rPr>
              <a:t>. </a:t>
            </a:r>
          </a:p>
          <a:p>
            <a:pPr defTabSz="1005840"/>
            <a:r>
              <a:rPr lang="en-US" sz="1200" dirty="0">
                <a:solidFill>
                  <a:prstClr val="black"/>
                </a:solidFill>
                <a:latin typeface="Verdana" panose="020B0604030504040204" pitchFamily="34" charset="0"/>
                <a:ea typeface="Verdana" panose="020B0604030504040204" pitchFamily="34" charset="0"/>
              </a:rPr>
              <a:t>Earth’s mantle, Earth’s oceans, and Earth’s atmosphere contain </a:t>
            </a:r>
            <a:r>
              <a:rPr lang="en-US" sz="1200" b="1" dirty="0">
                <a:solidFill>
                  <a:prstClr val="black"/>
                </a:solidFill>
                <a:latin typeface="Verdana" panose="020B0604030504040204" pitchFamily="34" charset="0"/>
                <a:ea typeface="Verdana" panose="020B0604030504040204" pitchFamily="34" charset="0"/>
              </a:rPr>
              <a:t>convection currents</a:t>
            </a:r>
            <a:r>
              <a:rPr lang="en-US" sz="1200" dirty="0">
                <a:solidFill>
                  <a:prstClr val="black"/>
                </a:solidFill>
                <a:latin typeface="Verdana" panose="020B0604030504040204" pitchFamily="34" charset="0"/>
                <a:ea typeface="Verdana" panose="020B0604030504040204" pitchFamily="34" charset="0"/>
              </a:rPr>
              <a:t>.</a:t>
            </a:r>
          </a:p>
        </p:txBody>
      </p:sp>
      <p:sp>
        <p:nvSpPr>
          <p:cNvPr id="2" name="Rectangle 1">
            <a:extLst>
              <a:ext uri="{FF2B5EF4-FFF2-40B4-BE49-F238E27FC236}">
                <a16:creationId xmlns:a16="http://schemas.microsoft.com/office/drawing/2014/main" id="{612EE90F-F68F-B845-ADC8-F84D1EA5189E}"/>
              </a:ext>
            </a:extLst>
          </p:cNvPr>
          <p:cNvSpPr/>
          <p:nvPr userDrawn="1"/>
        </p:nvSpPr>
        <p:spPr>
          <a:xfrm>
            <a:off x="2802724" y="2335725"/>
            <a:ext cx="5573852" cy="276999"/>
          </a:xfrm>
          <a:prstGeom prst="rect">
            <a:avLst/>
          </a:prstGeom>
        </p:spPr>
        <p:txBody>
          <a:bodyPr wrap="square">
            <a:spAutoFit/>
          </a:bodyPr>
          <a:lstStyle/>
          <a:p>
            <a:pPr marL="228600" indent="-228600" defTabSz="1005840">
              <a:spcAft>
                <a:spcPts val="600"/>
              </a:spcAft>
              <a:buFont typeface="+mj-lt"/>
              <a:buAutoNum type="arabicPeriod" startAt="4"/>
            </a:pPr>
            <a:r>
              <a:rPr lang="en-US" sz="1200" dirty="0">
                <a:solidFill>
                  <a:prstClr val="black"/>
                </a:solidFill>
                <a:latin typeface="Verdana" panose="020B0604030504040204" pitchFamily="34" charset="0"/>
                <a:ea typeface="Verdana" panose="020B0604030504040204" pitchFamily="34" charset="0"/>
              </a:rPr>
              <a:t>Come up with two other examples of radiation.</a:t>
            </a:r>
          </a:p>
        </p:txBody>
      </p:sp>
      <p:pic>
        <p:nvPicPr>
          <p:cNvPr id="15" name="Picture 14" descr="A picture containing person, fire, bicycle, holding&#10;&#10;Description automatically generated">
            <a:extLst>
              <a:ext uri="{FF2B5EF4-FFF2-40B4-BE49-F238E27FC236}">
                <a16:creationId xmlns:a16="http://schemas.microsoft.com/office/drawing/2014/main" id="{096AA0D1-339D-E147-8954-A816DC1988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44945" y="1026718"/>
            <a:ext cx="2017644" cy="1212869"/>
          </a:xfrm>
          <a:prstGeom prst="rect">
            <a:avLst/>
          </a:prstGeom>
        </p:spPr>
      </p:pic>
      <p:sp>
        <p:nvSpPr>
          <p:cNvPr id="16" name="Rectangle 15">
            <a:extLst>
              <a:ext uri="{FF2B5EF4-FFF2-40B4-BE49-F238E27FC236}">
                <a16:creationId xmlns:a16="http://schemas.microsoft.com/office/drawing/2014/main" id="{9BD57CD6-F346-7E4D-ABF1-2ED16820579A}"/>
              </a:ext>
            </a:extLst>
          </p:cNvPr>
          <p:cNvSpPr/>
          <p:nvPr userDrawn="1"/>
        </p:nvSpPr>
        <p:spPr>
          <a:xfrm>
            <a:off x="134155" y="4278924"/>
            <a:ext cx="2130655" cy="646331"/>
          </a:xfrm>
          <a:prstGeom prst="rect">
            <a:avLst/>
          </a:prstGeom>
        </p:spPr>
        <p:txBody>
          <a:bodyPr wrap="square">
            <a:spAutoFit/>
          </a:bodyPr>
          <a:lstStyle/>
          <a:p>
            <a:pPr algn="ctr" defTabSz="1005840"/>
            <a:r>
              <a:rPr lang="en-US" sz="1200" dirty="0">
                <a:solidFill>
                  <a:prstClr val="black"/>
                </a:solidFill>
                <a:latin typeface="Verdana" panose="020B0604030504040204" pitchFamily="34" charset="0"/>
                <a:ea typeface="Verdana" panose="020B0604030504040204" pitchFamily="34" charset="0"/>
              </a:rPr>
              <a:t>Heat always transfers from hotter objects to cooler objects.</a:t>
            </a:r>
          </a:p>
        </p:txBody>
      </p:sp>
      <p:sp>
        <p:nvSpPr>
          <p:cNvPr id="18" name="TextBox 17">
            <a:extLst>
              <a:ext uri="{FF2B5EF4-FFF2-40B4-BE49-F238E27FC236}">
                <a16:creationId xmlns:a16="http://schemas.microsoft.com/office/drawing/2014/main" id="{E5A8F3BF-7268-2249-AF71-775C0BBE8566}"/>
              </a:ext>
            </a:extLst>
          </p:cNvPr>
          <p:cNvSpPr txBox="1"/>
          <p:nvPr userDrawn="1"/>
        </p:nvSpPr>
        <p:spPr>
          <a:xfrm>
            <a:off x="2791215" y="3324817"/>
            <a:ext cx="2916791" cy="1277273"/>
          </a:xfrm>
          <a:prstGeom prst="rect">
            <a:avLst/>
          </a:prstGeom>
          <a:noFill/>
        </p:spPr>
        <p:txBody>
          <a:bodyPr wrap="square" rtlCol="0">
            <a:spAutoFit/>
          </a:bodyPr>
          <a:lstStyle/>
          <a:p>
            <a:pPr defTabSz="1005840"/>
            <a:endParaRPr lang="en-US" sz="1200" dirty="0">
              <a:solidFill>
                <a:prstClr val="black"/>
              </a:solidFill>
              <a:latin typeface="Verdana" panose="020B0604030504040204" pitchFamily="34" charset="0"/>
              <a:ea typeface="Verdana" panose="020B0604030504040204" pitchFamily="34" charset="0"/>
            </a:endParaRPr>
          </a:p>
          <a:p>
            <a:pPr marL="228600" marR="0" lvl="0" indent="-228600" algn="l" defTabSz="1005840" rtl="0" eaLnBrk="1" fontAlgn="auto" latinLnBrk="0" hangingPunct="1">
              <a:lnSpc>
                <a:spcPct val="100000"/>
              </a:lnSpc>
              <a:spcBef>
                <a:spcPts val="0"/>
              </a:spcBef>
              <a:spcAft>
                <a:spcPts val="600"/>
              </a:spcAft>
              <a:buClrTx/>
              <a:buSzTx/>
              <a:buFont typeface="+mj-lt"/>
              <a:buAutoNum type="arabicPeriod" startAt="5"/>
              <a:tabLst/>
              <a:defRPr/>
            </a:pPr>
            <a:r>
              <a:rPr lang="en-US" sz="1200" dirty="0">
                <a:solidFill>
                  <a:prstClr val="black"/>
                </a:solidFill>
                <a:latin typeface="Verdana" panose="020B0604030504040204" pitchFamily="34" charset="0"/>
                <a:ea typeface="Verdana" panose="020B0604030504040204" pitchFamily="34" charset="0"/>
              </a:rPr>
              <a:t>Look at the image to the right and make some observations about how heat is flowing in the image.</a:t>
            </a:r>
          </a:p>
          <a:p>
            <a:pPr defTabSz="1005840"/>
            <a:r>
              <a:rPr lang="en-US" sz="1200" dirty="0">
                <a:solidFill>
                  <a:prstClr val="black"/>
                </a:solidFill>
                <a:latin typeface="Verdana" panose="020B0604030504040204" pitchFamily="34" charset="0"/>
                <a:ea typeface="Verdana" panose="020B0604030504040204" pitchFamily="34" charset="0"/>
              </a:rPr>
              <a:t> </a:t>
            </a:r>
          </a:p>
        </p:txBody>
      </p:sp>
      <p:sp>
        <p:nvSpPr>
          <p:cNvPr id="19" name="Rectangle 18">
            <a:extLst>
              <a:ext uri="{FF2B5EF4-FFF2-40B4-BE49-F238E27FC236}">
                <a16:creationId xmlns:a16="http://schemas.microsoft.com/office/drawing/2014/main" id="{207BCCEB-A48E-C24C-BDE4-5B6BC770E0A4}"/>
              </a:ext>
            </a:extLst>
          </p:cNvPr>
          <p:cNvSpPr/>
          <p:nvPr userDrawn="1"/>
        </p:nvSpPr>
        <p:spPr>
          <a:xfrm>
            <a:off x="2791215" y="4463590"/>
            <a:ext cx="3203185" cy="461665"/>
          </a:xfrm>
          <a:prstGeom prst="rect">
            <a:avLst/>
          </a:prstGeom>
        </p:spPr>
        <p:txBody>
          <a:bodyPr wrap="square">
            <a:spAutoFit/>
          </a:bodyPr>
          <a:lstStyle/>
          <a:p>
            <a:pPr marL="228600" indent="-228600" defTabSz="1005840">
              <a:spcAft>
                <a:spcPts val="600"/>
              </a:spcAft>
              <a:buFont typeface="+mj-lt"/>
              <a:buAutoNum type="arabicPeriod" startAt="6"/>
            </a:pPr>
            <a:r>
              <a:rPr lang="en-US" sz="1200" dirty="0">
                <a:solidFill>
                  <a:prstClr val="black"/>
                </a:solidFill>
                <a:latin typeface="Verdana" panose="020B0604030504040204" pitchFamily="34" charset="0"/>
                <a:ea typeface="Verdana" panose="020B0604030504040204" pitchFamily="34" charset="0"/>
              </a:rPr>
              <a:t>Come up with two other </a:t>
            </a:r>
            <a:r>
              <a:rPr lang="en-US" sz="1200">
                <a:solidFill>
                  <a:prstClr val="black"/>
                </a:solidFill>
                <a:latin typeface="Verdana" panose="020B0604030504040204" pitchFamily="34" charset="0"/>
                <a:ea typeface="Verdana" panose="020B0604030504040204" pitchFamily="34" charset="0"/>
              </a:rPr>
              <a:t>examples of convection</a:t>
            </a:r>
            <a:r>
              <a:rPr lang="en-US" sz="1200" dirty="0">
                <a:solidFill>
                  <a:prstClr val="black"/>
                </a:solidFill>
                <a:latin typeface="Verdana" panose="020B0604030504040204" pitchFamily="34" charset="0"/>
                <a:ea typeface="Verdana" panose="020B0604030504040204" pitchFamily="34" charset="0"/>
              </a:rPr>
              <a:t>.</a:t>
            </a:r>
          </a:p>
        </p:txBody>
      </p:sp>
      <p:pic>
        <p:nvPicPr>
          <p:cNvPr id="21" name="Picture 20" descr="A person standing in front of a sunset&#10;&#10;Description automatically generated">
            <a:extLst>
              <a:ext uri="{FF2B5EF4-FFF2-40B4-BE49-F238E27FC236}">
                <a16:creationId xmlns:a16="http://schemas.microsoft.com/office/drawing/2014/main" id="{EC68AA26-3EDB-C34A-9046-6341779746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71451" y="3324817"/>
            <a:ext cx="1353714" cy="1600438"/>
          </a:xfrm>
          <a:prstGeom prst="rect">
            <a:avLst/>
          </a:prstGeom>
        </p:spPr>
      </p:pic>
    </p:spTree>
    <p:extLst>
      <p:ext uri="{BB962C8B-B14F-4D97-AF65-F5344CB8AC3E}">
        <p14:creationId xmlns:p14="http://schemas.microsoft.com/office/powerpoint/2010/main" val="4284024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jpg"/><Relationship Id="rId4" Type="http://schemas.openxmlformats.org/officeDocument/2006/relationships/theme" Target="../theme/theme1.xml"/><Relationship Id="rId9" Type="http://schemas.openxmlformats.org/officeDocument/2006/relationships/image" Target="../media/image5.tiff"/></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2.xml"/><Relationship Id="rId7" Type="http://schemas.openxmlformats.org/officeDocument/2006/relationships/image" Target="../media/image8.pn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10.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11.xml"/><Relationship Id="rId1" Type="http://schemas.openxmlformats.org/officeDocument/2006/relationships/slideLayout" Target="../slideLayouts/slideLayout25.xml"/><Relationship Id="rId4" Type="http://schemas.openxmlformats.org/officeDocument/2006/relationships/image" Target="../media/image9.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12.xml"/><Relationship Id="rId1" Type="http://schemas.openxmlformats.org/officeDocument/2006/relationships/slideLayout" Target="../slideLayouts/slideLayout26.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13.xml"/><Relationship Id="rId1"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4.xml"/><Relationship Id="rId4"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image" Target="../media/image9.pn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7.xml"/><Relationship Id="rId1" Type="http://schemas.openxmlformats.org/officeDocument/2006/relationships/slideLayout" Target="../slideLayouts/slideLayout15.xml"/><Relationship Id="rId4" Type="http://schemas.openxmlformats.org/officeDocument/2006/relationships/image" Target="../media/image9.png"/></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png"/></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room filled with furniture and a tv&#10;&#10;Description automatically generated">
            <a:extLst>
              <a:ext uri="{FF2B5EF4-FFF2-40B4-BE49-F238E27FC236}">
                <a16:creationId xmlns:a16="http://schemas.microsoft.com/office/drawing/2014/main" id="{FA89B865-0EF6-4FF5-9801-003FE29D8EA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pic>
        <p:nvPicPr>
          <p:cNvPr id="28" name="Picture 27" descr="A view of a city at sunset&#10;&#10;Description automatically generated">
            <a:extLst>
              <a:ext uri="{FF2B5EF4-FFF2-40B4-BE49-F238E27FC236}">
                <a16:creationId xmlns:a16="http://schemas.microsoft.com/office/drawing/2014/main" id="{37C5E802-E7ED-4488-B284-56EE3C656798}"/>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a:off x="3182975" y="1669090"/>
            <a:ext cx="546187" cy="406201"/>
          </a:xfrm>
          <a:prstGeom prst="rect">
            <a:avLst/>
          </a:prstGeom>
        </p:spPr>
      </p:pic>
      <p:pic>
        <p:nvPicPr>
          <p:cNvPr id="30" name="Picture 29" descr="A view of a city at sunset&#10;&#10;Description automatically generated">
            <a:extLst>
              <a:ext uri="{FF2B5EF4-FFF2-40B4-BE49-F238E27FC236}">
                <a16:creationId xmlns:a16="http://schemas.microsoft.com/office/drawing/2014/main" id="{85020A50-D04D-4D14-BEF8-2F920E7AE8B0}"/>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419574">
            <a:off x="954987" y="1904146"/>
            <a:ext cx="616552" cy="483379"/>
          </a:xfrm>
          <a:prstGeom prst="rect">
            <a:avLst/>
          </a:prstGeom>
        </p:spPr>
      </p:pic>
      <p:pic>
        <p:nvPicPr>
          <p:cNvPr id="31" name="Picture 30" descr="A view of a city at sunset&#10;&#10;Description automatically generated">
            <a:extLst>
              <a:ext uri="{FF2B5EF4-FFF2-40B4-BE49-F238E27FC236}">
                <a16:creationId xmlns:a16="http://schemas.microsoft.com/office/drawing/2014/main" id="{0DECDE56-9A4D-4BA3-BCB5-B594EF08FDD5}"/>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439823">
            <a:off x="1683043" y="1902247"/>
            <a:ext cx="616552" cy="483379"/>
          </a:xfrm>
          <a:prstGeom prst="rect">
            <a:avLst/>
          </a:prstGeom>
        </p:spPr>
      </p:pic>
      <p:pic>
        <p:nvPicPr>
          <p:cNvPr id="33" name="Picture 32" descr="A view of a city at sunset&#10;&#10;Description automatically generated">
            <a:extLst>
              <a:ext uri="{FF2B5EF4-FFF2-40B4-BE49-F238E27FC236}">
                <a16:creationId xmlns:a16="http://schemas.microsoft.com/office/drawing/2014/main" id="{39030FD3-4A0F-47D4-AB12-F73287E3A8B0}"/>
              </a:ext>
            </a:extLst>
          </p:cNvPr>
          <p:cNvPicPr>
            <a:picLocks/>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360000">
            <a:off x="494916" y="2748870"/>
            <a:ext cx="877824" cy="621792"/>
          </a:xfrm>
          <a:prstGeom prst="rect">
            <a:avLst/>
          </a:prstGeom>
        </p:spPr>
      </p:pic>
      <p:pic>
        <p:nvPicPr>
          <p:cNvPr id="34" name="Picture 33" descr="A view of a city at sunset&#10;&#10;Description automatically generated">
            <a:extLst>
              <a:ext uri="{FF2B5EF4-FFF2-40B4-BE49-F238E27FC236}">
                <a16:creationId xmlns:a16="http://schemas.microsoft.com/office/drawing/2014/main" id="{A2C4B320-A8FB-4A2C-AA3A-44309BEBC311}"/>
              </a:ext>
            </a:extLst>
          </p:cNvPr>
          <p:cNvPicPr>
            <a:picLocks/>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420000">
            <a:off x="1496804" y="2742514"/>
            <a:ext cx="832104" cy="621792"/>
          </a:xfrm>
          <a:prstGeom prst="rect">
            <a:avLst/>
          </a:prstGeom>
        </p:spPr>
      </p:pic>
      <p:pic>
        <p:nvPicPr>
          <p:cNvPr id="36" name="Picture 35" descr="A view of a city at sunset&#10;&#10;Description automatically generated">
            <a:extLst>
              <a:ext uri="{FF2B5EF4-FFF2-40B4-BE49-F238E27FC236}">
                <a16:creationId xmlns:a16="http://schemas.microsoft.com/office/drawing/2014/main" id="{AFA68622-0171-4F53-A5CA-20E2B2350978}"/>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720000">
            <a:off x="4633242" y="1894296"/>
            <a:ext cx="616552" cy="483379"/>
          </a:xfrm>
          <a:prstGeom prst="rect">
            <a:avLst/>
          </a:prstGeom>
        </p:spPr>
      </p:pic>
      <p:pic>
        <p:nvPicPr>
          <p:cNvPr id="38" name="Picture 37" descr="A view of a city at sunset&#10;&#10;Description automatically generated">
            <a:extLst>
              <a:ext uri="{FF2B5EF4-FFF2-40B4-BE49-F238E27FC236}">
                <a16:creationId xmlns:a16="http://schemas.microsoft.com/office/drawing/2014/main" id="{EC4354A7-BE0F-4608-8073-C6B311B50738}"/>
              </a:ext>
            </a:extLst>
          </p:cNvPr>
          <p:cNvPicPr>
            <a:picLocks/>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720000">
            <a:off x="5356575" y="1893752"/>
            <a:ext cx="621792" cy="483379"/>
          </a:xfrm>
          <a:prstGeom prst="rect">
            <a:avLst/>
          </a:prstGeom>
        </p:spPr>
      </p:pic>
      <p:pic>
        <p:nvPicPr>
          <p:cNvPr id="39" name="Picture 38" descr="A view of a city at sunset&#10;&#10;Description automatically generated">
            <a:extLst>
              <a:ext uri="{FF2B5EF4-FFF2-40B4-BE49-F238E27FC236}">
                <a16:creationId xmlns:a16="http://schemas.microsoft.com/office/drawing/2014/main" id="{70923AD8-A557-44E6-8CD1-299651A19685}"/>
              </a:ext>
            </a:extLst>
          </p:cNvPr>
          <p:cNvPicPr>
            <a:picLocks/>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840000">
            <a:off x="4651809" y="2742658"/>
            <a:ext cx="841248" cy="630936"/>
          </a:xfrm>
          <a:prstGeom prst="rect">
            <a:avLst/>
          </a:prstGeom>
        </p:spPr>
      </p:pic>
      <p:pic>
        <p:nvPicPr>
          <p:cNvPr id="43" name="Picture 42" descr="A view of a city at sunset&#10;&#10;Description automatically generated">
            <a:extLst>
              <a:ext uri="{FF2B5EF4-FFF2-40B4-BE49-F238E27FC236}">
                <a16:creationId xmlns:a16="http://schemas.microsoft.com/office/drawing/2014/main" id="{2985A83F-9B4B-4868-8E4F-352ECAD98563}"/>
              </a:ext>
            </a:extLst>
          </p:cNvPr>
          <p:cNvPicPr>
            <a:picLocks/>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840000">
            <a:off x="5625557" y="2749406"/>
            <a:ext cx="877824" cy="621792"/>
          </a:xfrm>
          <a:prstGeom prst="rect">
            <a:avLst/>
          </a:prstGeom>
        </p:spPr>
      </p:pic>
      <p:sp>
        <p:nvSpPr>
          <p:cNvPr id="106" name="TextBox 105">
            <a:extLst>
              <a:ext uri="{FF2B5EF4-FFF2-40B4-BE49-F238E27FC236}">
                <a16:creationId xmlns:a16="http://schemas.microsoft.com/office/drawing/2014/main" id="{6F50BBDB-E035-4DD5-9F03-A99F97EF3761}"/>
              </a:ext>
            </a:extLst>
          </p:cNvPr>
          <p:cNvSpPr txBox="1"/>
          <p:nvPr userDrawn="1"/>
        </p:nvSpPr>
        <p:spPr>
          <a:xfrm>
            <a:off x="6941127" y="4934877"/>
            <a:ext cx="2016757" cy="215444"/>
          </a:xfrm>
          <a:prstGeom prst="rect">
            <a:avLst/>
          </a:prstGeom>
          <a:noFill/>
        </p:spPr>
        <p:txBody>
          <a:bodyPr wrap="square" rtlCol="0">
            <a:spAutoFit/>
          </a:bodyPr>
          <a:lstStyle/>
          <a:p>
            <a:pPr algn="ctr"/>
            <a:r>
              <a:rPr lang="en-US" sz="800" dirty="0">
                <a:solidFill>
                  <a:schemeClr val="bg1">
                    <a:lumMod val="50000"/>
                  </a:schemeClr>
                </a:solidFill>
                <a:latin typeface="Verdana" panose="020B0604030504040204" pitchFamily="34" charset="0"/>
                <a:ea typeface="Verdana" panose="020B0604030504040204" pitchFamily="34" charset="0"/>
              </a:rPr>
              <a:t>Version 8/20 © Kesler Science, LLC</a:t>
            </a:r>
          </a:p>
        </p:txBody>
      </p:sp>
      <p:pic>
        <p:nvPicPr>
          <p:cNvPr id="107" name="Picture 106" descr="A close up of a logo&#10;&#10;Description automatically generated">
            <a:extLst>
              <a:ext uri="{FF2B5EF4-FFF2-40B4-BE49-F238E27FC236}">
                <a16:creationId xmlns:a16="http://schemas.microsoft.com/office/drawing/2014/main" id="{20C0D8F0-9B96-4151-AE0F-9A58277F2D0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730117" y="416510"/>
            <a:ext cx="1383912" cy="597460"/>
          </a:xfrm>
          <a:prstGeom prst="rect">
            <a:avLst/>
          </a:prstGeom>
        </p:spPr>
      </p:pic>
      <p:pic>
        <p:nvPicPr>
          <p:cNvPr id="2" name="Picture 1">
            <a:extLst>
              <a:ext uri="{FF2B5EF4-FFF2-40B4-BE49-F238E27FC236}">
                <a16:creationId xmlns:a16="http://schemas.microsoft.com/office/drawing/2014/main" id="{F9AADA2F-14E3-A648-B2FB-CE459D9C14BA}"/>
              </a:ext>
            </a:extLst>
          </p:cNvPr>
          <p:cNvPicPr>
            <a:picLocks noChangeAspect="1"/>
          </p:cNvPicPr>
          <p:nvPr userDrawn="1"/>
        </p:nvPicPr>
        <p:blipFill>
          <a:blip r:embed="rId8"/>
          <a:stretch>
            <a:fillRect/>
          </a:stretch>
        </p:blipFill>
        <p:spPr>
          <a:xfrm>
            <a:off x="6974082" y="156426"/>
            <a:ext cx="2323370" cy="4830648"/>
          </a:xfrm>
          <a:prstGeom prst="rect">
            <a:avLst/>
          </a:prstGeom>
        </p:spPr>
      </p:pic>
      <p:pic>
        <p:nvPicPr>
          <p:cNvPr id="4" name="Picture 3">
            <a:extLst>
              <a:ext uri="{FF2B5EF4-FFF2-40B4-BE49-F238E27FC236}">
                <a16:creationId xmlns:a16="http://schemas.microsoft.com/office/drawing/2014/main" id="{EE840029-D2C2-E840-A920-461F12D330D2}"/>
              </a:ext>
            </a:extLst>
          </p:cNvPr>
          <p:cNvPicPr>
            <a:picLocks noChangeAspect="1"/>
          </p:cNvPicPr>
          <p:nvPr userDrawn="1"/>
        </p:nvPicPr>
        <p:blipFill>
          <a:blip r:embed="rId9"/>
          <a:stretch>
            <a:fillRect/>
          </a:stretch>
        </p:blipFill>
        <p:spPr>
          <a:xfrm>
            <a:off x="2588509" y="632618"/>
            <a:ext cx="1727752" cy="1007855"/>
          </a:xfrm>
          <a:prstGeom prst="rect">
            <a:avLst/>
          </a:prstGeom>
        </p:spPr>
      </p:pic>
    </p:spTree>
    <p:extLst>
      <p:ext uri="{BB962C8B-B14F-4D97-AF65-F5344CB8AC3E}">
        <p14:creationId xmlns:p14="http://schemas.microsoft.com/office/powerpoint/2010/main" val="2001159195"/>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drawing&#10;&#10;Description automatically generated">
            <a:extLst>
              <a:ext uri="{FF2B5EF4-FFF2-40B4-BE49-F238E27FC236}">
                <a16:creationId xmlns:a16="http://schemas.microsoft.com/office/drawing/2014/main" id="{D86387CC-436B-EA45-A729-6821472020E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3" name="Rectangle 12">
            <a:extLst>
              <a:ext uri="{FF2B5EF4-FFF2-40B4-BE49-F238E27FC236}">
                <a16:creationId xmlns:a16="http://schemas.microsoft.com/office/drawing/2014/main" id="{2BBCAB65-0DF6-46D1-AC1C-6469672A3DCA}"/>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2FED269-3137-468A-9142-00EF5600BA24}"/>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7" name="Picture 16">
            <a:extLst>
              <a:ext uri="{FF2B5EF4-FFF2-40B4-BE49-F238E27FC236}">
                <a16:creationId xmlns:a16="http://schemas.microsoft.com/office/drawing/2014/main" id="{CCAE5D37-DCFE-45BA-8CAA-03D9DE4A6F59}"/>
              </a:ext>
            </a:extLst>
          </p:cNvPr>
          <p:cNvPicPr>
            <a:picLocks noChangeAspect="1"/>
          </p:cNvPicPr>
          <p:nvPr userDrawn="1"/>
        </p:nvPicPr>
        <p:blipFill>
          <a:blip r:embed="rId8"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sp>
        <p:nvSpPr>
          <p:cNvPr id="22" name="TextBox 21">
            <a:extLst>
              <a:ext uri="{FF2B5EF4-FFF2-40B4-BE49-F238E27FC236}">
                <a16:creationId xmlns:a16="http://schemas.microsoft.com/office/drawing/2014/main" id="{F62461CE-1D39-41E0-808D-10D2E5D63F5E}"/>
              </a:ext>
            </a:extLst>
          </p:cNvPr>
          <p:cNvSpPr txBox="1"/>
          <p:nvPr userDrawn="1"/>
        </p:nvSpPr>
        <p:spPr>
          <a:xfrm>
            <a:off x="3326237" y="203016"/>
            <a:ext cx="2660205"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Challenge It! </a:t>
            </a:r>
          </a:p>
        </p:txBody>
      </p:sp>
      <p:sp>
        <p:nvSpPr>
          <p:cNvPr id="23" name="TextBox 22">
            <a:extLst>
              <a:ext uri="{FF2B5EF4-FFF2-40B4-BE49-F238E27FC236}">
                <a16:creationId xmlns:a16="http://schemas.microsoft.com/office/drawing/2014/main" id="{DB1EE803-AF01-4D71-8959-B464CE045D75}"/>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grpSp>
        <p:nvGrpSpPr>
          <p:cNvPr id="12" name="Group 11">
            <a:extLst>
              <a:ext uri="{FF2B5EF4-FFF2-40B4-BE49-F238E27FC236}">
                <a16:creationId xmlns:a16="http://schemas.microsoft.com/office/drawing/2014/main" id="{B92BC192-6CA6-4E2D-809E-DE2470A4D1A6}"/>
              </a:ext>
            </a:extLst>
          </p:cNvPr>
          <p:cNvGrpSpPr/>
          <p:nvPr userDrawn="1"/>
        </p:nvGrpSpPr>
        <p:grpSpPr>
          <a:xfrm>
            <a:off x="2542032" y="109728"/>
            <a:ext cx="740664" cy="740664"/>
            <a:chOff x="11408" y="24791"/>
            <a:chExt cx="1212211" cy="1212211"/>
          </a:xfrm>
        </p:grpSpPr>
        <p:sp>
          <p:nvSpPr>
            <p:cNvPr id="15" name="Star: 32 Points 14">
              <a:extLst>
                <a:ext uri="{FF2B5EF4-FFF2-40B4-BE49-F238E27FC236}">
                  <a16:creationId xmlns:a16="http://schemas.microsoft.com/office/drawing/2014/main" id="{34190075-028B-4F3E-9BD8-43AE8FD437C8}"/>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tar: 32 Points 17">
              <a:extLst>
                <a:ext uri="{FF2B5EF4-FFF2-40B4-BE49-F238E27FC236}">
                  <a16:creationId xmlns:a16="http://schemas.microsoft.com/office/drawing/2014/main" id="{10A10543-E377-4566-AB6B-B69A8404B37F}"/>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FE4AD6C4-4CE8-4475-A526-220F9BFDA7F1}"/>
              </a:ext>
            </a:extLst>
          </p:cNvPr>
          <p:cNvSpPr txBox="1"/>
          <p:nvPr userDrawn="1"/>
        </p:nvSpPr>
        <p:spPr>
          <a:xfrm>
            <a:off x="2494989" y="310318"/>
            <a:ext cx="846898" cy="338554"/>
          </a:xfrm>
          <a:prstGeom prst="rect">
            <a:avLst/>
          </a:prstGeom>
          <a:noFill/>
        </p:spPr>
        <p:txBody>
          <a:bodyPr wrap="square" rtlCol="0">
            <a:spAutoFit/>
          </a:bodyPr>
          <a:lstStyle/>
          <a:p>
            <a:pPr algn="ctr"/>
            <a:r>
              <a:rPr lang="en-US" sz="800" b="1" dirty="0">
                <a:latin typeface="Georgia" panose="02040502050405020303" pitchFamily="18" charset="0"/>
                <a:ea typeface="Verdana" panose="020B0604030504040204" pitchFamily="34" charset="0"/>
              </a:rPr>
              <a:t>BONUS STATION</a:t>
            </a:r>
          </a:p>
        </p:txBody>
      </p:sp>
    </p:spTree>
    <p:extLst>
      <p:ext uri="{BB962C8B-B14F-4D97-AF65-F5344CB8AC3E}">
        <p14:creationId xmlns:p14="http://schemas.microsoft.com/office/powerpoint/2010/main" val="1036818882"/>
      </p:ext>
    </p:extLst>
  </p:cSld>
  <p:clrMap bg1="lt1" tx1="dk1" bg2="lt2" tx2="dk2" accent1="accent1" accent2="accent2" accent3="accent3" accent4="accent4" accent5="accent5" accent6="accent6" hlink="hlink" folHlink="folHlink"/>
  <p:sldLayoutIdLst>
    <p:sldLayoutId id="2147483740" r:id="rId1"/>
    <p:sldLayoutId id="2147483751" r:id="rId2"/>
    <p:sldLayoutId id="2147483752" r:id="rId3"/>
    <p:sldLayoutId id="2147483753" r:id="rId4"/>
    <p:sldLayoutId id="2147483754"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A picture containing drawing&#10;&#10;Description automatically generated">
            <a:extLst>
              <a:ext uri="{FF2B5EF4-FFF2-40B4-BE49-F238E27FC236}">
                <a16:creationId xmlns:a16="http://schemas.microsoft.com/office/drawing/2014/main" id="{E84CC203-EEE3-0F41-B094-593F6134FD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8" name="Rectangle 7">
            <a:extLst>
              <a:ext uri="{FF2B5EF4-FFF2-40B4-BE49-F238E27FC236}">
                <a16:creationId xmlns:a16="http://schemas.microsoft.com/office/drawing/2014/main" id="{C114C77C-1783-420C-BEED-9F966D9E1870}"/>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8BFEE3-6B49-4A61-A092-60188F4EE6D0}"/>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7" name="Picture 16">
            <a:extLst>
              <a:ext uri="{FF2B5EF4-FFF2-40B4-BE49-F238E27FC236}">
                <a16:creationId xmlns:a16="http://schemas.microsoft.com/office/drawing/2014/main" id="{2692644C-DA0D-4C24-AFBC-AA21C1D364BF}"/>
              </a:ext>
            </a:extLst>
          </p:cNvPr>
          <p:cNvPicPr>
            <a:picLocks noChangeAspect="1"/>
          </p:cNvPicPr>
          <p:nvPr userDrawn="1"/>
        </p:nvPicPr>
        <p:blipFill>
          <a:blip r:embed="rId4"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sp>
        <p:nvSpPr>
          <p:cNvPr id="23" name="TextBox 22">
            <a:extLst>
              <a:ext uri="{FF2B5EF4-FFF2-40B4-BE49-F238E27FC236}">
                <a16:creationId xmlns:a16="http://schemas.microsoft.com/office/drawing/2014/main" id="{0FB72C23-6700-4AD5-A58E-221AF62ABBBE}"/>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871313223"/>
      </p:ext>
    </p:extLst>
  </p:cSld>
  <p:clrMap bg1="lt1" tx1="dk1" bg2="lt2" tx2="dk2" accent1="accent1" accent2="accent2" accent3="accent3" accent4="accent4" accent5="accent5" accent6="accent6" hlink="hlink" folHlink="folHlink"/>
  <p:sldLayoutIdLst>
    <p:sldLayoutId id="2147483742"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FEA214-F159-40E6-BCDF-25EA21EA91B0}"/>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tretch>
            <a:fillRect/>
          </a:stretch>
        </p:blipFill>
        <p:spPr>
          <a:xfrm>
            <a:off x="8385717" y="100901"/>
            <a:ext cx="651049" cy="390630"/>
          </a:xfrm>
          <a:prstGeom prst="rect">
            <a:avLst/>
          </a:prstGeom>
        </p:spPr>
      </p:pic>
      <p:sp>
        <p:nvSpPr>
          <p:cNvPr id="9" name="TextBox 8">
            <a:extLst>
              <a:ext uri="{FF2B5EF4-FFF2-40B4-BE49-F238E27FC236}">
                <a16:creationId xmlns:a16="http://schemas.microsoft.com/office/drawing/2014/main" id="{34BE0222-4B4A-4AF2-862D-C8B809116B07}"/>
              </a:ext>
            </a:extLst>
          </p:cNvPr>
          <p:cNvSpPr txBox="1"/>
          <p:nvPr userDrawn="1"/>
        </p:nvSpPr>
        <p:spPr>
          <a:xfrm>
            <a:off x="7858510" y="4934877"/>
            <a:ext cx="1388232" cy="215444"/>
          </a:xfrm>
          <a:prstGeom prst="rect">
            <a:avLst/>
          </a:prstGeom>
          <a:noFill/>
        </p:spPr>
        <p:txBody>
          <a:bodyPr wrap="square" rtlCol="0">
            <a:spAutoFit/>
          </a:bodyPr>
          <a:lstStyle/>
          <a:p>
            <a:r>
              <a:rPr lang="en-US" sz="800" dirty="0">
                <a:solidFill>
                  <a:schemeClr val="bg1">
                    <a:lumMod val="50000"/>
                  </a:schemeClr>
                </a:solidFill>
                <a:latin typeface="Verdana" panose="020B0604030504040204" pitchFamily="34" charset="0"/>
                <a:ea typeface="Verdana" panose="020B0604030504040204" pitchFamily="34" charset="0"/>
              </a:rPr>
              <a:t>© Kesler Science, LLC</a:t>
            </a:r>
          </a:p>
        </p:txBody>
      </p:sp>
      <p:sp>
        <p:nvSpPr>
          <p:cNvPr id="5" name="Rectangle 4">
            <a:extLst>
              <a:ext uri="{FF2B5EF4-FFF2-40B4-BE49-F238E27FC236}">
                <a16:creationId xmlns:a16="http://schemas.microsoft.com/office/drawing/2014/main" id="{96B12B4D-FD08-48C6-ADD8-EB27D33BF854}"/>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762563"/>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7F9485-F656-46A7-A493-1B5EEABE62FA}"/>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tretch>
            <a:fillRect/>
          </a:stretch>
        </p:blipFill>
        <p:spPr>
          <a:xfrm>
            <a:off x="8385717" y="100901"/>
            <a:ext cx="651049" cy="390630"/>
          </a:xfrm>
          <a:prstGeom prst="rect">
            <a:avLst/>
          </a:prstGeom>
        </p:spPr>
      </p:pic>
      <p:sp>
        <p:nvSpPr>
          <p:cNvPr id="8" name="TextBox 7">
            <a:extLst>
              <a:ext uri="{FF2B5EF4-FFF2-40B4-BE49-F238E27FC236}">
                <a16:creationId xmlns:a16="http://schemas.microsoft.com/office/drawing/2014/main" id="{1F0D77E1-9D46-43A8-A06A-67D48CECDAB2}"/>
              </a:ext>
            </a:extLst>
          </p:cNvPr>
          <p:cNvSpPr txBox="1"/>
          <p:nvPr userDrawn="1"/>
        </p:nvSpPr>
        <p:spPr>
          <a:xfrm>
            <a:off x="7858510" y="4934877"/>
            <a:ext cx="1388232" cy="215444"/>
          </a:xfrm>
          <a:prstGeom prst="rect">
            <a:avLst/>
          </a:prstGeom>
          <a:noFill/>
        </p:spPr>
        <p:txBody>
          <a:bodyPr wrap="square" rtlCol="0">
            <a:spAutoFit/>
          </a:bodyPr>
          <a:lstStyle/>
          <a:p>
            <a:r>
              <a:rPr lang="en-US" sz="8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2343085509"/>
      </p:ext>
    </p:extLst>
  </p:cSld>
  <p:clrMap bg1="lt1" tx1="dk1" bg2="lt2" tx2="dk2" accent1="accent1" accent2="accent2" accent3="accent3" accent4="accent4" accent5="accent5" accent6="accent6" hlink="hlink" folHlink="folHlink"/>
  <p:sldLayoutIdLst>
    <p:sldLayoutId id="214748369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picture containing drawing&#10;&#10;Description automatically generated">
            <a:extLst>
              <a:ext uri="{FF2B5EF4-FFF2-40B4-BE49-F238E27FC236}">
                <a16:creationId xmlns:a16="http://schemas.microsoft.com/office/drawing/2014/main" id="{5EBC94AF-3A20-2642-A9F6-A610B29575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3" name="Rectangle 12">
            <a:extLst>
              <a:ext uri="{FF2B5EF4-FFF2-40B4-BE49-F238E27FC236}">
                <a16:creationId xmlns:a16="http://schemas.microsoft.com/office/drawing/2014/main" id="{EDCB64BA-732F-4491-A30A-3C731BA7CA79}"/>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EE3D498-F6C5-4796-AFFD-7D34FA423D8C}"/>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5" name="Picture 4">
            <a:extLst>
              <a:ext uri="{FF2B5EF4-FFF2-40B4-BE49-F238E27FC236}">
                <a16:creationId xmlns:a16="http://schemas.microsoft.com/office/drawing/2014/main" id="{FEADB8F4-B998-4B6B-9E89-0A8C5D5385B3}"/>
              </a:ext>
            </a:extLst>
          </p:cNvPr>
          <p:cNvPicPr>
            <a:picLocks noChangeAspect="1"/>
          </p:cNvPicPr>
          <p:nvPr userDrawn="1"/>
        </p:nvPicPr>
        <p:blipFill>
          <a:blip r:embed="rId4"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sp>
        <p:nvSpPr>
          <p:cNvPr id="6" name="TextBox 5">
            <a:extLst>
              <a:ext uri="{FF2B5EF4-FFF2-40B4-BE49-F238E27FC236}">
                <a16:creationId xmlns:a16="http://schemas.microsoft.com/office/drawing/2014/main" id="{1694AEAB-11A7-4F94-AC0A-223874AF44D3}"/>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grpSp>
        <p:nvGrpSpPr>
          <p:cNvPr id="12" name="Group 11">
            <a:extLst>
              <a:ext uri="{FF2B5EF4-FFF2-40B4-BE49-F238E27FC236}">
                <a16:creationId xmlns:a16="http://schemas.microsoft.com/office/drawing/2014/main" id="{C1CDDAEC-8A04-4249-BC01-A1B008613302}"/>
              </a:ext>
            </a:extLst>
          </p:cNvPr>
          <p:cNvGrpSpPr/>
          <p:nvPr userDrawn="1"/>
        </p:nvGrpSpPr>
        <p:grpSpPr>
          <a:xfrm>
            <a:off x="7781544" y="3785616"/>
            <a:ext cx="1207008" cy="1207008"/>
            <a:chOff x="11408" y="24791"/>
            <a:chExt cx="1212211" cy="1212211"/>
          </a:xfrm>
        </p:grpSpPr>
        <p:sp>
          <p:nvSpPr>
            <p:cNvPr id="14" name="Star: 32 Points 13">
              <a:extLst>
                <a:ext uri="{FF2B5EF4-FFF2-40B4-BE49-F238E27FC236}">
                  <a16:creationId xmlns:a16="http://schemas.microsoft.com/office/drawing/2014/main" id="{77E4C5DF-9381-40F1-B8EC-FF7964EF2D26}"/>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tar: 32 Points 16">
              <a:extLst>
                <a:ext uri="{FF2B5EF4-FFF2-40B4-BE49-F238E27FC236}">
                  <a16:creationId xmlns:a16="http://schemas.microsoft.com/office/drawing/2014/main" id="{6A300E35-DA2E-40AF-911E-6EA3EDC5DF3C}"/>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B327E5EF-8438-4B9A-BE8A-6B0D79A5D097}"/>
              </a:ext>
            </a:extLst>
          </p:cNvPr>
          <p:cNvSpPr txBox="1"/>
          <p:nvPr userDrawn="1"/>
        </p:nvSpPr>
        <p:spPr>
          <a:xfrm>
            <a:off x="7643932" y="4157022"/>
            <a:ext cx="1485387" cy="461665"/>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rPr>
              <a:t>INPUT STATION</a:t>
            </a:r>
          </a:p>
        </p:txBody>
      </p:sp>
      <p:sp>
        <p:nvSpPr>
          <p:cNvPr id="11" name="TextBox 10">
            <a:extLst>
              <a:ext uri="{FF2B5EF4-FFF2-40B4-BE49-F238E27FC236}">
                <a16:creationId xmlns:a16="http://schemas.microsoft.com/office/drawing/2014/main" id="{950530EE-AD58-464D-B06D-D71E23E58DB5}"/>
              </a:ext>
            </a:extLst>
          </p:cNvPr>
          <p:cNvSpPr txBox="1"/>
          <p:nvPr userDrawn="1"/>
        </p:nvSpPr>
        <p:spPr>
          <a:xfrm>
            <a:off x="2540445" y="43658"/>
            <a:ext cx="181244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Watch It! </a:t>
            </a:r>
          </a:p>
        </p:txBody>
      </p:sp>
    </p:spTree>
    <p:extLst>
      <p:ext uri="{BB962C8B-B14F-4D97-AF65-F5344CB8AC3E}">
        <p14:creationId xmlns:p14="http://schemas.microsoft.com/office/powerpoint/2010/main" val="1853242433"/>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Picture 15" descr="A picture containing drawing&#10;&#10;Description automatically generated">
            <a:extLst>
              <a:ext uri="{FF2B5EF4-FFF2-40B4-BE49-F238E27FC236}">
                <a16:creationId xmlns:a16="http://schemas.microsoft.com/office/drawing/2014/main" id="{9385C99F-B389-F041-9387-0574BD3BEB9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21" name="Rectangle 20">
            <a:extLst>
              <a:ext uri="{FF2B5EF4-FFF2-40B4-BE49-F238E27FC236}">
                <a16:creationId xmlns:a16="http://schemas.microsoft.com/office/drawing/2014/main" id="{EBCBA5DF-BB69-432E-AB6D-7AD355F2636F}"/>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8350B4-E5D4-4DFD-A262-6460FB644404}"/>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25" name="TextBox 24">
            <a:extLst>
              <a:ext uri="{FF2B5EF4-FFF2-40B4-BE49-F238E27FC236}">
                <a16:creationId xmlns:a16="http://schemas.microsoft.com/office/drawing/2014/main" id="{27D6DF2E-36A3-409E-9058-DFDE945C1C23}"/>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pic>
        <p:nvPicPr>
          <p:cNvPr id="5" name="Picture 4">
            <a:extLst>
              <a:ext uri="{FF2B5EF4-FFF2-40B4-BE49-F238E27FC236}">
                <a16:creationId xmlns:a16="http://schemas.microsoft.com/office/drawing/2014/main" id="{FEADB8F4-B998-4B6B-9E89-0A8C5D5385B3}"/>
              </a:ext>
            </a:extLst>
          </p:cNvPr>
          <p:cNvPicPr>
            <a:picLocks noChangeAspect="1"/>
          </p:cNvPicPr>
          <p:nvPr userDrawn="1"/>
        </p:nvPicPr>
        <p:blipFill>
          <a:blip r:embed="rId6" cstate="hqprint">
            <a:alphaModFix amt="50000"/>
            <a:extLst>
              <a:ext uri="{28A0092B-C50C-407E-A947-70E740481C1C}">
                <a14:useLocalDpi xmlns:a14="http://schemas.microsoft.com/office/drawing/2010/main" val="0"/>
              </a:ext>
            </a:extLst>
          </a:blip>
          <a:stretch>
            <a:fillRect/>
          </a:stretch>
        </p:blipFill>
        <p:spPr>
          <a:xfrm>
            <a:off x="8385717" y="100901"/>
            <a:ext cx="651049" cy="390630"/>
          </a:xfrm>
          <a:prstGeom prst="rect">
            <a:avLst/>
          </a:prstGeom>
        </p:spPr>
      </p:pic>
      <p:cxnSp>
        <p:nvCxnSpPr>
          <p:cNvPr id="15" name="Straight Connector 14">
            <a:extLst>
              <a:ext uri="{FF2B5EF4-FFF2-40B4-BE49-F238E27FC236}">
                <a16:creationId xmlns:a16="http://schemas.microsoft.com/office/drawing/2014/main" id="{AFFB8D2E-C569-45F1-942C-8E599E2D1A4C}"/>
              </a:ext>
            </a:extLst>
          </p:cNvPr>
          <p:cNvCxnSpPr>
            <a:cxnSpLocks/>
          </p:cNvCxnSpPr>
          <p:nvPr userDrawn="1"/>
        </p:nvCxnSpPr>
        <p:spPr>
          <a:xfrm>
            <a:off x="5786185" y="1237002"/>
            <a:ext cx="0" cy="3197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CADA76A-C953-46D9-9D0B-D4696273C863}"/>
              </a:ext>
            </a:extLst>
          </p:cNvPr>
          <p:cNvGrpSpPr/>
          <p:nvPr userDrawn="1"/>
        </p:nvGrpSpPr>
        <p:grpSpPr>
          <a:xfrm>
            <a:off x="2542032" y="109728"/>
            <a:ext cx="740664" cy="740664"/>
            <a:chOff x="11408" y="24791"/>
            <a:chExt cx="1212211" cy="1212211"/>
          </a:xfrm>
        </p:grpSpPr>
        <p:sp>
          <p:nvSpPr>
            <p:cNvPr id="22" name="Star: 32 Points 21">
              <a:extLst>
                <a:ext uri="{FF2B5EF4-FFF2-40B4-BE49-F238E27FC236}">
                  <a16:creationId xmlns:a16="http://schemas.microsoft.com/office/drawing/2014/main" id="{19B0FF79-1662-4173-89FB-1945D3B9B8A0}"/>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tar: 32 Points 22">
              <a:extLst>
                <a:ext uri="{FF2B5EF4-FFF2-40B4-BE49-F238E27FC236}">
                  <a16:creationId xmlns:a16="http://schemas.microsoft.com/office/drawing/2014/main" id="{2DEA0DAC-332E-4718-AC07-2F7E87A9BBC9}"/>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84FDD8F3-AA7B-4887-A850-A62AD97F7F43}"/>
              </a:ext>
            </a:extLst>
          </p:cNvPr>
          <p:cNvSpPr txBox="1"/>
          <p:nvPr userDrawn="1"/>
        </p:nvSpPr>
        <p:spPr>
          <a:xfrm>
            <a:off x="2376294" y="285098"/>
            <a:ext cx="1069741" cy="369332"/>
          </a:xfrm>
          <a:prstGeom prst="rect">
            <a:avLst/>
          </a:prstGeom>
          <a:noFill/>
        </p:spPr>
        <p:txBody>
          <a:bodyPr wrap="square" rtlCol="0">
            <a:spAutoFit/>
          </a:bodyPr>
          <a:lstStyle/>
          <a:p>
            <a:pPr algn="ctr"/>
            <a:r>
              <a:rPr lang="en-US" sz="900" b="1" dirty="0">
                <a:latin typeface="Georgia" panose="02040502050405020303" pitchFamily="18" charset="0"/>
                <a:ea typeface="Verdana" panose="020B0604030504040204" pitchFamily="34" charset="0"/>
              </a:rPr>
              <a:t>INPUT STATION</a:t>
            </a:r>
          </a:p>
        </p:txBody>
      </p:sp>
      <p:sp>
        <p:nvSpPr>
          <p:cNvPr id="20" name="TextBox 19">
            <a:extLst>
              <a:ext uri="{FF2B5EF4-FFF2-40B4-BE49-F238E27FC236}">
                <a16:creationId xmlns:a16="http://schemas.microsoft.com/office/drawing/2014/main" id="{5C7B85DF-2677-4763-B10A-4A6165983398}"/>
              </a:ext>
            </a:extLst>
          </p:cNvPr>
          <p:cNvSpPr txBox="1"/>
          <p:nvPr userDrawn="1"/>
        </p:nvSpPr>
        <p:spPr>
          <a:xfrm>
            <a:off x="3435584" y="149569"/>
            <a:ext cx="2541908" cy="369332"/>
          </a:xfrm>
          <a:prstGeom prst="rect">
            <a:avLst/>
          </a:prstGeom>
          <a:noFill/>
        </p:spPr>
        <p:txBody>
          <a:bodyPr wrap="square" rtlCol="0">
            <a:spAutoFit/>
          </a:bodyPr>
          <a:lstStyle/>
          <a:p>
            <a:r>
              <a:rPr lang="en-US" sz="1800" b="1" dirty="0">
                <a:latin typeface="Georgia" panose="02040502050405020303" pitchFamily="18" charset="0"/>
                <a:ea typeface="Verdana" panose="020B0604030504040204" pitchFamily="34" charset="0"/>
              </a:rPr>
              <a:t>Read It! </a:t>
            </a:r>
          </a:p>
        </p:txBody>
      </p:sp>
    </p:spTree>
    <p:extLst>
      <p:ext uri="{BB962C8B-B14F-4D97-AF65-F5344CB8AC3E}">
        <p14:creationId xmlns:p14="http://schemas.microsoft.com/office/powerpoint/2010/main" val="1452793236"/>
      </p:ext>
    </p:extLst>
  </p:cSld>
  <p:clrMap bg1="lt1" tx1="dk1" bg2="lt2" tx2="dk2" accent1="accent1" accent2="accent2" accent3="accent3" accent4="accent4" accent5="accent5" accent6="accent6" hlink="hlink" folHlink="folHlink"/>
  <p:sldLayoutIdLst>
    <p:sldLayoutId id="2147483730" r:id="rId1"/>
    <p:sldLayoutId id="2147483743" r:id="rId2"/>
    <p:sldLayoutId id="2147483744"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drawing&#10;&#10;Description automatically generated">
            <a:extLst>
              <a:ext uri="{FF2B5EF4-FFF2-40B4-BE49-F238E27FC236}">
                <a16:creationId xmlns:a16="http://schemas.microsoft.com/office/drawing/2014/main" id="{B11EDCDB-C16F-2548-9450-B9A40D8539D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3" name="Rectangle 12">
            <a:extLst>
              <a:ext uri="{FF2B5EF4-FFF2-40B4-BE49-F238E27FC236}">
                <a16:creationId xmlns:a16="http://schemas.microsoft.com/office/drawing/2014/main" id="{22E8CB38-FE08-481D-93F2-45EE5475A07D}"/>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742A81C-581B-4807-BB83-3FCB249E8549}"/>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7" name="Picture 16">
            <a:extLst>
              <a:ext uri="{FF2B5EF4-FFF2-40B4-BE49-F238E27FC236}">
                <a16:creationId xmlns:a16="http://schemas.microsoft.com/office/drawing/2014/main" id="{E25083A0-D482-45D9-BECD-8E86E122AAEA}"/>
              </a:ext>
            </a:extLst>
          </p:cNvPr>
          <p:cNvPicPr>
            <a:picLocks noChangeAspect="1"/>
          </p:cNvPicPr>
          <p:nvPr userDrawn="1"/>
        </p:nvPicPr>
        <p:blipFill>
          <a:blip r:embed="rId6"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grpSp>
        <p:nvGrpSpPr>
          <p:cNvPr id="12" name="Group 11">
            <a:extLst>
              <a:ext uri="{FF2B5EF4-FFF2-40B4-BE49-F238E27FC236}">
                <a16:creationId xmlns:a16="http://schemas.microsoft.com/office/drawing/2014/main" id="{424628FB-93C9-4B9F-BD2E-59A72E77BFB8}"/>
              </a:ext>
            </a:extLst>
          </p:cNvPr>
          <p:cNvGrpSpPr/>
          <p:nvPr userDrawn="1"/>
        </p:nvGrpSpPr>
        <p:grpSpPr>
          <a:xfrm>
            <a:off x="7781544" y="3785616"/>
            <a:ext cx="1207008" cy="1207008"/>
            <a:chOff x="11408" y="24791"/>
            <a:chExt cx="1212211" cy="1212211"/>
          </a:xfrm>
        </p:grpSpPr>
        <p:sp>
          <p:nvSpPr>
            <p:cNvPr id="15" name="Star: 32 Points 14">
              <a:extLst>
                <a:ext uri="{FF2B5EF4-FFF2-40B4-BE49-F238E27FC236}">
                  <a16:creationId xmlns:a16="http://schemas.microsoft.com/office/drawing/2014/main" id="{F163D580-D31C-45A8-AF23-436B9BA5F276}"/>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tar: 32 Points 17">
              <a:extLst>
                <a:ext uri="{FF2B5EF4-FFF2-40B4-BE49-F238E27FC236}">
                  <a16:creationId xmlns:a16="http://schemas.microsoft.com/office/drawing/2014/main" id="{75B99DF4-7FBC-48EE-AB06-011EA1E14D9E}"/>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0559C1AF-74DE-4BBA-94CF-37379779E059}"/>
              </a:ext>
            </a:extLst>
          </p:cNvPr>
          <p:cNvSpPr txBox="1"/>
          <p:nvPr userDrawn="1"/>
        </p:nvSpPr>
        <p:spPr>
          <a:xfrm>
            <a:off x="7643932" y="4157022"/>
            <a:ext cx="1485387" cy="461665"/>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rPr>
              <a:t>INPUT STATION</a:t>
            </a:r>
          </a:p>
        </p:txBody>
      </p:sp>
      <p:sp>
        <p:nvSpPr>
          <p:cNvPr id="23" name="TextBox 22">
            <a:extLst>
              <a:ext uri="{FF2B5EF4-FFF2-40B4-BE49-F238E27FC236}">
                <a16:creationId xmlns:a16="http://schemas.microsoft.com/office/drawing/2014/main" id="{47AA88E0-D491-455A-A2AB-7051BCEFF90F}"/>
              </a:ext>
            </a:extLst>
          </p:cNvPr>
          <p:cNvSpPr txBox="1"/>
          <p:nvPr userDrawn="1"/>
        </p:nvSpPr>
        <p:spPr>
          <a:xfrm>
            <a:off x="2540445" y="43658"/>
            <a:ext cx="219421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Explore It! </a:t>
            </a:r>
          </a:p>
        </p:txBody>
      </p:sp>
      <p:sp>
        <p:nvSpPr>
          <p:cNvPr id="24" name="TextBox 23">
            <a:extLst>
              <a:ext uri="{FF2B5EF4-FFF2-40B4-BE49-F238E27FC236}">
                <a16:creationId xmlns:a16="http://schemas.microsoft.com/office/drawing/2014/main" id="{EBBCEA1D-F84C-4BC9-AFFE-3E5B12D8853C}"/>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2855893126"/>
      </p:ext>
    </p:extLst>
  </p:cSld>
  <p:clrMap bg1="lt1" tx1="dk1" bg2="lt2" tx2="dk2" accent1="accent1" accent2="accent2" accent3="accent3" accent4="accent4" accent5="accent5" accent6="accent6" hlink="hlink" folHlink="folHlink"/>
  <p:sldLayoutIdLst>
    <p:sldLayoutId id="2147483715" r:id="rId1"/>
    <p:sldLayoutId id="2147483755" r:id="rId2"/>
    <p:sldLayoutId id="2147483765"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drawing&#10;&#10;Description automatically generated">
            <a:extLst>
              <a:ext uri="{FF2B5EF4-FFF2-40B4-BE49-F238E27FC236}">
                <a16:creationId xmlns:a16="http://schemas.microsoft.com/office/drawing/2014/main" id="{267EDCFB-9907-1A4E-A2E9-D8738F1BBD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3" name="Rectangle 12">
            <a:extLst>
              <a:ext uri="{FF2B5EF4-FFF2-40B4-BE49-F238E27FC236}">
                <a16:creationId xmlns:a16="http://schemas.microsoft.com/office/drawing/2014/main" id="{6A44B4F0-6079-4B7C-8756-5879DE09BEAF}"/>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0F7333-D367-4F15-A859-4209C3066395}"/>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7" name="Picture 16">
            <a:extLst>
              <a:ext uri="{FF2B5EF4-FFF2-40B4-BE49-F238E27FC236}">
                <a16:creationId xmlns:a16="http://schemas.microsoft.com/office/drawing/2014/main" id="{F0D96999-A2F6-46C5-A3F2-7F65DA57D10A}"/>
              </a:ext>
            </a:extLst>
          </p:cNvPr>
          <p:cNvPicPr>
            <a:picLocks noChangeAspect="1"/>
          </p:cNvPicPr>
          <p:nvPr userDrawn="1"/>
        </p:nvPicPr>
        <p:blipFill>
          <a:blip r:embed="rId4"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grpSp>
        <p:nvGrpSpPr>
          <p:cNvPr id="12" name="Group 11">
            <a:extLst>
              <a:ext uri="{FF2B5EF4-FFF2-40B4-BE49-F238E27FC236}">
                <a16:creationId xmlns:a16="http://schemas.microsoft.com/office/drawing/2014/main" id="{72B2C08B-6116-4C11-87D9-746AECFC686E}"/>
              </a:ext>
            </a:extLst>
          </p:cNvPr>
          <p:cNvGrpSpPr/>
          <p:nvPr userDrawn="1"/>
        </p:nvGrpSpPr>
        <p:grpSpPr>
          <a:xfrm>
            <a:off x="7781544" y="3785616"/>
            <a:ext cx="1207008" cy="1207008"/>
            <a:chOff x="11408" y="24791"/>
            <a:chExt cx="1212211" cy="1212211"/>
          </a:xfrm>
        </p:grpSpPr>
        <p:sp>
          <p:nvSpPr>
            <p:cNvPr id="15" name="Star: 32 Points 14">
              <a:extLst>
                <a:ext uri="{FF2B5EF4-FFF2-40B4-BE49-F238E27FC236}">
                  <a16:creationId xmlns:a16="http://schemas.microsoft.com/office/drawing/2014/main" id="{F25EBE87-9988-446B-B041-BAE38FFAC726}"/>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tar: 32 Points 17">
              <a:extLst>
                <a:ext uri="{FF2B5EF4-FFF2-40B4-BE49-F238E27FC236}">
                  <a16:creationId xmlns:a16="http://schemas.microsoft.com/office/drawing/2014/main" id="{5FB5A568-2C98-4FAA-89D3-EC729E80187A}"/>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07D8D7A8-162C-484F-97DB-579D70400F3F}"/>
              </a:ext>
            </a:extLst>
          </p:cNvPr>
          <p:cNvSpPr txBox="1"/>
          <p:nvPr userDrawn="1"/>
        </p:nvSpPr>
        <p:spPr>
          <a:xfrm>
            <a:off x="7643932" y="4157022"/>
            <a:ext cx="1485387" cy="461665"/>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rPr>
              <a:t>INPUT STATION</a:t>
            </a:r>
          </a:p>
        </p:txBody>
      </p:sp>
      <p:sp>
        <p:nvSpPr>
          <p:cNvPr id="23" name="TextBox 22">
            <a:extLst>
              <a:ext uri="{FF2B5EF4-FFF2-40B4-BE49-F238E27FC236}">
                <a16:creationId xmlns:a16="http://schemas.microsoft.com/office/drawing/2014/main" id="{618B8CA9-F2EB-44C1-A260-71C0A852C3E5}"/>
              </a:ext>
            </a:extLst>
          </p:cNvPr>
          <p:cNvSpPr txBox="1"/>
          <p:nvPr userDrawn="1"/>
        </p:nvSpPr>
        <p:spPr>
          <a:xfrm>
            <a:off x="2540445" y="43658"/>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Research It! </a:t>
            </a:r>
          </a:p>
        </p:txBody>
      </p:sp>
      <p:sp>
        <p:nvSpPr>
          <p:cNvPr id="24" name="TextBox 23">
            <a:extLst>
              <a:ext uri="{FF2B5EF4-FFF2-40B4-BE49-F238E27FC236}">
                <a16:creationId xmlns:a16="http://schemas.microsoft.com/office/drawing/2014/main" id="{CAB2D8E7-4176-4A8E-9283-4C342DA8A475}"/>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3420348809"/>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descr="A picture containing drawing&#10;&#10;Description automatically generated">
            <a:extLst>
              <a:ext uri="{FF2B5EF4-FFF2-40B4-BE49-F238E27FC236}">
                <a16:creationId xmlns:a16="http://schemas.microsoft.com/office/drawing/2014/main" id="{795DD22D-FC76-194A-B62A-A15BA78780D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3" name="Rectangle 12">
            <a:extLst>
              <a:ext uri="{FF2B5EF4-FFF2-40B4-BE49-F238E27FC236}">
                <a16:creationId xmlns:a16="http://schemas.microsoft.com/office/drawing/2014/main" id="{A4516FA9-1E60-4703-8456-EEA5911618E2}"/>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BF74850-549D-43CB-8D3D-9249A51F551B}"/>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8" name="Picture 17">
            <a:extLst>
              <a:ext uri="{FF2B5EF4-FFF2-40B4-BE49-F238E27FC236}">
                <a16:creationId xmlns:a16="http://schemas.microsoft.com/office/drawing/2014/main" id="{02347962-2875-4861-BBBC-4708BB61A2F3}"/>
              </a:ext>
            </a:extLst>
          </p:cNvPr>
          <p:cNvPicPr>
            <a:picLocks noChangeAspect="1"/>
          </p:cNvPicPr>
          <p:nvPr userDrawn="1"/>
        </p:nvPicPr>
        <p:blipFill>
          <a:blip r:embed="rId6"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grpSp>
        <p:nvGrpSpPr>
          <p:cNvPr id="25" name="Group 24">
            <a:extLst>
              <a:ext uri="{FF2B5EF4-FFF2-40B4-BE49-F238E27FC236}">
                <a16:creationId xmlns:a16="http://schemas.microsoft.com/office/drawing/2014/main" id="{CA8DDBCF-29B4-4ED7-BA94-A4D504C5EDE6}"/>
              </a:ext>
            </a:extLst>
          </p:cNvPr>
          <p:cNvGrpSpPr/>
          <p:nvPr userDrawn="1"/>
        </p:nvGrpSpPr>
        <p:grpSpPr>
          <a:xfrm>
            <a:off x="7783063" y="3784786"/>
            <a:ext cx="1206135" cy="1206135"/>
            <a:chOff x="11408" y="24791"/>
            <a:chExt cx="1212211" cy="1212211"/>
          </a:xfrm>
        </p:grpSpPr>
        <p:sp>
          <p:nvSpPr>
            <p:cNvPr id="26" name="Star: 32 Points 25">
              <a:extLst>
                <a:ext uri="{FF2B5EF4-FFF2-40B4-BE49-F238E27FC236}">
                  <a16:creationId xmlns:a16="http://schemas.microsoft.com/office/drawing/2014/main" id="{6DF36F77-3DA4-49F0-B103-55FEDE101AA9}"/>
                </a:ext>
              </a:extLst>
            </p:cNvPr>
            <p:cNvSpPr/>
            <p:nvPr userDrawn="1"/>
          </p:nvSpPr>
          <p:spPr>
            <a:xfrm>
              <a:off x="11408" y="24791"/>
              <a:ext cx="1212211" cy="1212211"/>
            </a:xfrm>
            <a:prstGeom prst="star32">
              <a:avLst>
                <a:gd name="adj" fmla="val 44591"/>
              </a:avLst>
            </a:prstGeom>
            <a:solidFill>
              <a:srgbClr val="9DC3E6"/>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ar: 32 Points 26">
              <a:extLst>
                <a:ext uri="{FF2B5EF4-FFF2-40B4-BE49-F238E27FC236}">
                  <a16:creationId xmlns:a16="http://schemas.microsoft.com/office/drawing/2014/main" id="{1A8399CD-33BD-42D4-8C08-6CAC02B8AD23}"/>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67109736-69B5-4C3F-AEAB-8FFB2E0C5142}"/>
              </a:ext>
            </a:extLst>
          </p:cNvPr>
          <p:cNvSpPr txBox="1"/>
          <p:nvPr userDrawn="1"/>
        </p:nvSpPr>
        <p:spPr>
          <a:xfrm>
            <a:off x="7643932" y="4157022"/>
            <a:ext cx="1485387" cy="461665"/>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rPr>
              <a:t>OUTPUT STATION</a:t>
            </a:r>
          </a:p>
        </p:txBody>
      </p:sp>
      <p:sp>
        <p:nvSpPr>
          <p:cNvPr id="23" name="TextBox 22">
            <a:extLst>
              <a:ext uri="{FF2B5EF4-FFF2-40B4-BE49-F238E27FC236}">
                <a16:creationId xmlns:a16="http://schemas.microsoft.com/office/drawing/2014/main" id="{2A206A64-640D-4343-8DB5-B2F6F3F4144B}"/>
              </a:ext>
            </a:extLst>
          </p:cNvPr>
          <p:cNvSpPr txBox="1"/>
          <p:nvPr userDrawn="1"/>
        </p:nvSpPr>
        <p:spPr>
          <a:xfrm>
            <a:off x="2540445" y="43658"/>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Write It! </a:t>
            </a:r>
          </a:p>
        </p:txBody>
      </p:sp>
      <p:sp>
        <p:nvSpPr>
          <p:cNvPr id="24" name="TextBox 23">
            <a:extLst>
              <a:ext uri="{FF2B5EF4-FFF2-40B4-BE49-F238E27FC236}">
                <a16:creationId xmlns:a16="http://schemas.microsoft.com/office/drawing/2014/main" id="{D5D33C45-833F-4E37-AA18-B427ED96C439}"/>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82960510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drawing&#10;&#10;Description automatically generated">
            <a:extLst>
              <a:ext uri="{FF2B5EF4-FFF2-40B4-BE49-F238E27FC236}">
                <a16:creationId xmlns:a16="http://schemas.microsoft.com/office/drawing/2014/main" id="{9B81E549-9529-1B49-A79D-156EDF56A3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3" name="Rectangle 12">
            <a:extLst>
              <a:ext uri="{FF2B5EF4-FFF2-40B4-BE49-F238E27FC236}">
                <a16:creationId xmlns:a16="http://schemas.microsoft.com/office/drawing/2014/main" id="{DE86D5EA-F9C1-4CE6-BCA8-CB512DB5BEA7}"/>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8C7A68C-07F2-4E51-9581-FDAF257A923F}"/>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7" name="Picture 16">
            <a:extLst>
              <a:ext uri="{FF2B5EF4-FFF2-40B4-BE49-F238E27FC236}">
                <a16:creationId xmlns:a16="http://schemas.microsoft.com/office/drawing/2014/main" id="{013C547A-3D0C-43CE-8C46-8212D0815E95}"/>
              </a:ext>
            </a:extLst>
          </p:cNvPr>
          <p:cNvPicPr>
            <a:picLocks noChangeAspect="1"/>
          </p:cNvPicPr>
          <p:nvPr userDrawn="1"/>
        </p:nvPicPr>
        <p:blipFill>
          <a:blip r:embed="rId4"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grpSp>
        <p:nvGrpSpPr>
          <p:cNvPr id="12" name="Group 11">
            <a:extLst>
              <a:ext uri="{FF2B5EF4-FFF2-40B4-BE49-F238E27FC236}">
                <a16:creationId xmlns:a16="http://schemas.microsoft.com/office/drawing/2014/main" id="{0D5ABBD4-AE63-4EA8-9989-C103BC256BE4}"/>
              </a:ext>
            </a:extLst>
          </p:cNvPr>
          <p:cNvGrpSpPr/>
          <p:nvPr userDrawn="1"/>
        </p:nvGrpSpPr>
        <p:grpSpPr>
          <a:xfrm>
            <a:off x="2542032" y="109728"/>
            <a:ext cx="740664" cy="740664"/>
            <a:chOff x="11408" y="24791"/>
            <a:chExt cx="1212211" cy="1212211"/>
          </a:xfrm>
        </p:grpSpPr>
        <p:sp>
          <p:nvSpPr>
            <p:cNvPr id="15" name="Star: 32 Points 14">
              <a:extLst>
                <a:ext uri="{FF2B5EF4-FFF2-40B4-BE49-F238E27FC236}">
                  <a16:creationId xmlns:a16="http://schemas.microsoft.com/office/drawing/2014/main" id="{619D6AFC-EACB-4087-8E0D-399AC86C7E22}"/>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tar: 32 Points 17">
              <a:extLst>
                <a:ext uri="{FF2B5EF4-FFF2-40B4-BE49-F238E27FC236}">
                  <a16:creationId xmlns:a16="http://schemas.microsoft.com/office/drawing/2014/main" id="{9B66EC41-62DF-470A-A88B-E3C2C0233159}"/>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445DF46-8EEC-4A4E-A419-2BE554F31E94}"/>
              </a:ext>
            </a:extLst>
          </p:cNvPr>
          <p:cNvSpPr txBox="1"/>
          <p:nvPr userDrawn="1"/>
        </p:nvSpPr>
        <p:spPr>
          <a:xfrm>
            <a:off x="2497271" y="307067"/>
            <a:ext cx="846898" cy="338554"/>
          </a:xfrm>
          <a:prstGeom prst="rect">
            <a:avLst/>
          </a:prstGeom>
          <a:noFill/>
        </p:spPr>
        <p:txBody>
          <a:bodyPr wrap="square" rtlCol="0">
            <a:spAutoFit/>
          </a:bodyPr>
          <a:lstStyle/>
          <a:p>
            <a:pPr algn="ctr"/>
            <a:r>
              <a:rPr lang="en-US" sz="800" b="1" dirty="0">
                <a:latin typeface="Georgia" panose="02040502050405020303" pitchFamily="18" charset="0"/>
                <a:ea typeface="Verdana" panose="020B0604030504040204" pitchFamily="34" charset="0"/>
              </a:rPr>
              <a:t>OUTPUT STATION</a:t>
            </a:r>
          </a:p>
        </p:txBody>
      </p:sp>
      <p:sp>
        <p:nvSpPr>
          <p:cNvPr id="22" name="TextBox 21">
            <a:extLst>
              <a:ext uri="{FF2B5EF4-FFF2-40B4-BE49-F238E27FC236}">
                <a16:creationId xmlns:a16="http://schemas.microsoft.com/office/drawing/2014/main" id="{66168122-476F-446B-9E49-F5C181E6CE5E}"/>
              </a:ext>
            </a:extLst>
          </p:cNvPr>
          <p:cNvSpPr txBox="1"/>
          <p:nvPr userDrawn="1"/>
        </p:nvSpPr>
        <p:spPr>
          <a:xfrm>
            <a:off x="3297368" y="227937"/>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Organize It!</a:t>
            </a:r>
          </a:p>
        </p:txBody>
      </p:sp>
      <p:sp>
        <p:nvSpPr>
          <p:cNvPr id="23" name="TextBox 22">
            <a:extLst>
              <a:ext uri="{FF2B5EF4-FFF2-40B4-BE49-F238E27FC236}">
                <a16:creationId xmlns:a16="http://schemas.microsoft.com/office/drawing/2014/main" id="{B1655015-BC2E-469C-B826-67A813BDBDF9}"/>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1265460953"/>
      </p:ext>
    </p:extLst>
  </p:cSld>
  <p:clrMap bg1="lt1" tx1="dk1" bg2="lt2" tx2="dk2" accent1="accent1" accent2="accent2" accent3="accent3" accent4="accent4" accent5="accent5" accent6="accent6" hlink="hlink" folHlink="folHlink"/>
  <p:sldLayoutIdLst>
    <p:sldLayoutId id="2147483734"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descr="A picture containing drawing&#10;&#10;Description automatically generated">
            <a:extLst>
              <a:ext uri="{FF2B5EF4-FFF2-40B4-BE49-F238E27FC236}">
                <a16:creationId xmlns:a16="http://schemas.microsoft.com/office/drawing/2014/main" id="{A5CC7F93-CAC6-C94D-8F4F-8015F247A09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8" name="Rectangle 17">
            <a:extLst>
              <a:ext uri="{FF2B5EF4-FFF2-40B4-BE49-F238E27FC236}">
                <a16:creationId xmlns:a16="http://schemas.microsoft.com/office/drawing/2014/main" id="{EDA9A708-34D4-49FC-92F9-650CF8CB157F}"/>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7DBB171-7388-4994-83AE-B8107DCC0A47}"/>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7" name="Picture 16">
            <a:extLst>
              <a:ext uri="{FF2B5EF4-FFF2-40B4-BE49-F238E27FC236}">
                <a16:creationId xmlns:a16="http://schemas.microsoft.com/office/drawing/2014/main" id="{1CEFC884-385F-4E9B-9A00-0A2808312B93}"/>
              </a:ext>
            </a:extLst>
          </p:cNvPr>
          <p:cNvPicPr>
            <a:picLocks noChangeAspect="1"/>
          </p:cNvPicPr>
          <p:nvPr userDrawn="1"/>
        </p:nvPicPr>
        <p:blipFill>
          <a:blip r:embed="rId5"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sp>
        <p:nvSpPr>
          <p:cNvPr id="26" name="TextBox 25">
            <a:extLst>
              <a:ext uri="{FF2B5EF4-FFF2-40B4-BE49-F238E27FC236}">
                <a16:creationId xmlns:a16="http://schemas.microsoft.com/office/drawing/2014/main" id="{4015FEC5-0750-439E-869F-F9D1877425F3}"/>
              </a:ext>
            </a:extLst>
          </p:cNvPr>
          <p:cNvSpPr txBox="1"/>
          <p:nvPr userDrawn="1"/>
        </p:nvSpPr>
        <p:spPr>
          <a:xfrm>
            <a:off x="3297368" y="227937"/>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Illustrate It!</a:t>
            </a:r>
          </a:p>
        </p:txBody>
      </p:sp>
      <p:grpSp>
        <p:nvGrpSpPr>
          <p:cNvPr id="11" name="Group 10">
            <a:extLst>
              <a:ext uri="{FF2B5EF4-FFF2-40B4-BE49-F238E27FC236}">
                <a16:creationId xmlns:a16="http://schemas.microsoft.com/office/drawing/2014/main" id="{548FB721-6229-465B-9CBA-AB4FF23B92CC}"/>
              </a:ext>
            </a:extLst>
          </p:cNvPr>
          <p:cNvGrpSpPr/>
          <p:nvPr userDrawn="1"/>
        </p:nvGrpSpPr>
        <p:grpSpPr>
          <a:xfrm>
            <a:off x="2542032" y="109728"/>
            <a:ext cx="740664" cy="740664"/>
            <a:chOff x="11408" y="24791"/>
            <a:chExt cx="1212211" cy="1212211"/>
          </a:xfrm>
        </p:grpSpPr>
        <p:sp>
          <p:nvSpPr>
            <p:cNvPr id="13" name="Star: 32 Points 12">
              <a:extLst>
                <a:ext uri="{FF2B5EF4-FFF2-40B4-BE49-F238E27FC236}">
                  <a16:creationId xmlns:a16="http://schemas.microsoft.com/office/drawing/2014/main" id="{49D6B3B5-94FC-4C1C-A133-744C4AFB4DF1}"/>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tar: 32 Points 13">
              <a:extLst>
                <a:ext uri="{FF2B5EF4-FFF2-40B4-BE49-F238E27FC236}">
                  <a16:creationId xmlns:a16="http://schemas.microsoft.com/office/drawing/2014/main" id="{CEEA7DC2-417C-4B21-B56C-33A8925D1E79}"/>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1645CD79-18A4-4BE9-92B4-82A5E63A8AE1}"/>
              </a:ext>
            </a:extLst>
          </p:cNvPr>
          <p:cNvSpPr txBox="1"/>
          <p:nvPr userDrawn="1"/>
        </p:nvSpPr>
        <p:spPr>
          <a:xfrm>
            <a:off x="2490597" y="307067"/>
            <a:ext cx="846898" cy="338554"/>
          </a:xfrm>
          <a:prstGeom prst="rect">
            <a:avLst/>
          </a:prstGeom>
          <a:noFill/>
        </p:spPr>
        <p:txBody>
          <a:bodyPr wrap="square" rtlCol="0">
            <a:spAutoFit/>
          </a:bodyPr>
          <a:lstStyle/>
          <a:p>
            <a:pPr algn="ctr"/>
            <a:r>
              <a:rPr lang="en-US" sz="800" b="1" dirty="0">
                <a:latin typeface="Georgia" panose="02040502050405020303" pitchFamily="18" charset="0"/>
                <a:ea typeface="Verdana" panose="020B0604030504040204" pitchFamily="34" charset="0"/>
              </a:rPr>
              <a:t>OUTPUT STATION</a:t>
            </a:r>
          </a:p>
        </p:txBody>
      </p:sp>
    </p:spTree>
    <p:extLst>
      <p:ext uri="{BB962C8B-B14F-4D97-AF65-F5344CB8AC3E}">
        <p14:creationId xmlns:p14="http://schemas.microsoft.com/office/powerpoint/2010/main" val="2170103054"/>
      </p:ext>
    </p:extLst>
  </p:cSld>
  <p:clrMap bg1="lt1" tx1="dk1" bg2="lt2" tx2="dk2" accent1="accent1" accent2="accent2" accent3="accent3" accent4="accent4" accent5="accent5" accent6="accent6" hlink="hlink" folHlink="folHlink"/>
  <p:sldLayoutIdLst>
    <p:sldLayoutId id="2147483736" r:id="rId1"/>
    <p:sldLayoutId id="2147483749" r:id="rId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drawing&#10;&#10;Description automatically generated">
            <a:extLst>
              <a:ext uri="{FF2B5EF4-FFF2-40B4-BE49-F238E27FC236}">
                <a16:creationId xmlns:a16="http://schemas.microsoft.com/office/drawing/2014/main" id="{A2042805-FBE4-BD43-8407-32E33894728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3" name="Rectangle 12">
            <a:extLst>
              <a:ext uri="{FF2B5EF4-FFF2-40B4-BE49-F238E27FC236}">
                <a16:creationId xmlns:a16="http://schemas.microsoft.com/office/drawing/2014/main" id="{5AB95CBF-23AC-4396-A08E-2F6FE3DE616C}"/>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5B38E8D-7E9E-47A2-A267-7DEB7FC5F056}"/>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7" name="Picture 16">
            <a:extLst>
              <a:ext uri="{FF2B5EF4-FFF2-40B4-BE49-F238E27FC236}">
                <a16:creationId xmlns:a16="http://schemas.microsoft.com/office/drawing/2014/main" id="{3E7E38A6-D1CC-49DF-A64D-A5B3E485A65E}"/>
              </a:ext>
            </a:extLst>
          </p:cNvPr>
          <p:cNvPicPr>
            <a:picLocks noChangeAspect="1"/>
          </p:cNvPicPr>
          <p:nvPr userDrawn="1"/>
        </p:nvPicPr>
        <p:blipFill>
          <a:blip r:embed="rId5"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grpSp>
        <p:nvGrpSpPr>
          <p:cNvPr id="12" name="Group 11">
            <a:extLst>
              <a:ext uri="{FF2B5EF4-FFF2-40B4-BE49-F238E27FC236}">
                <a16:creationId xmlns:a16="http://schemas.microsoft.com/office/drawing/2014/main" id="{3B6C08DC-35CB-465E-8752-6B333448C725}"/>
              </a:ext>
            </a:extLst>
          </p:cNvPr>
          <p:cNvGrpSpPr/>
          <p:nvPr userDrawn="1"/>
        </p:nvGrpSpPr>
        <p:grpSpPr>
          <a:xfrm>
            <a:off x="7781544" y="3785616"/>
            <a:ext cx="1207008" cy="1207008"/>
            <a:chOff x="11408" y="24791"/>
            <a:chExt cx="1212211" cy="1212211"/>
          </a:xfrm>
        </p:grpSpPr>
        <p:sp>
          <p:nvSpPr>
            <p:cNvPr id="15" name="Star: 32 Points 14">
              <a:extLst>
                <a:ext uri="{FF2B5EF4-FFF2-40B4-BE49-F238E27FC236}">
                  <a16:creationId xmlns:a16="http://schemas.microsoft.com/office/drawing/2014/main" id="{00BEB836-D0AE-42C6-AC76-F3C4A94C3FAB}"/>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tar: 32 Points 17">
              <a:extLst>
                <a:ext uri="{FF2B5EF4-FFF2-40B4-BE49-F238E27FC236}">
                  <a16:creationId xmlns:a16="http://schemas.microsoft.com/office/drawing/2014/main" id="{C2441A87-FC9D-4F02-B6A7-6CB6F30BC9E1}"/>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DC900CF3-3CBB-4D04-A8BA-EC0923D09638}"/>
              </a:ext>
            </a:extLst>
          </p:cNvPr>
          <p:cNvSpPr txBox="1"/>
          <p:nvPr userDrawn="1"/>
        </p:nvSpPr>
        <p:spPr>
          <a:xfrm>
            <a:off x="7643932" y="4157022"/>
            <a:ext cx="1485387" cy="461665"/>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rPr>
              <a:t>OUTPUT STATION</a:t>
            </a:r>
          </a:p>
        </p:txBody>
      </p:sp>
      <p:sp>
        <p:nvSpPr>
          <p:cNvPr id="22" name="TextBox 21">
            <a:extLst>
              <a:ext uri="{FF2B5EF4-FFF2-40B4-BE49-F238E27FC236}">
                <a16:creationId xmlns:a16="http://schemas.microsoft.com/office/drawing/2014/main" id="{D828FF26-62B5-43F7-AD79-56D3BC8653C1}"/>
              </a:ext>
            </a:extLst>
          </p:cNvPr>
          <p:cNvSpPr txBox="1"/>
          <p:nvPr userDrawn="1"/>
        </p:nvSpPr>
        <p:spPr>
          <a:xfrm>
            <a:off x="2540445" y="43658"/>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Assess It! </a:t>
            </a:r>
          </a:p>
        </p:txBody>
      </p:sp>
      <p:sp>
        <p:nvSpPr>
          <p:cNvPr id="23" name="TextBox 22">
            <a:extLst>
              <a:ext uri="{FF2B5EF4-FFF2-40B4-BE49-F238E27FC236}">
                <a16:creationId xmlns:a16="http://schemas.microsoft.com/office/drawing/2014/main" id="{7D0172B0-FBF6-478E-8CDD-EF2E971BA907}"/>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265831760"/>
      </p:ext>
    </p:extLst>
  </p:cSld>
  <p:clrMap bg1="lt1" tx1="dk1" bg2="lt2" tx2="dk2" accent1="accent1" accent2="accent2" accent3="accent3" accent4="accent4" accent5="accent5" accent6="accent6" hlink="hlink" folHlink="folHlink"/>
  <p:sldLayoutIdLst>
    <p:sldLayoutId id="2147483738" r:id="rId1"/>
    <p:sldLayoutId id="2147483750" r:id="rId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29.png"/><Relationship Id="rId18" Type="http://schemas.openxmlformats.org/officeDocument/2006/relationships/slide" Target="slide18.xml"/><Relationship Id="rId3" Type="http://schemas.openxmlformats.org/officeDocument/2006/relationships/image" Target="../media/image22.svg"/><Relationship Id="rId21" Type="http://schemas.openxmlformats.org/officeDocument/2006/relationships/image" Target="../media/image33.png"/><Relationship Id="rId7" Type="http://schemas.openxmlformats.org/officeDocument/2006/relationships/image" Target="../media/image26.svg"/><Relationship Id="rId12" Type="http://schemas.openxmlformats.org/officeDocument/2006/relationships/slide" Target="slide2.xml"/><Relationship Id="rId17" Type="http://schemas.openxmlformats.org/officeDocument/2006/relationships/image" Target="../media/image31.png"/><Relationship Id="rId25" Type="http://schemas.openxmlformats.org/officeDocument/2006/relationships/image" Target="../media/image35.png"/><Relationship Id="rId2" Type="http://schemas.openxmlformats.org/officeDocument/2006/relationships/image" Target="../media/image21.png"/><Relationship Id="rId16" Type="http://schemas.openxmlformats.org/officeDocument/2006/relationships/slide" Target="slide3.xml"/><Relationship Id="rId20" Type="http://schemas.openxmlformats.org/officeDocument/2006/relationships/slide" Target="slide9.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8.png"/><Relationship Id="rId24" Type="http://schemas.openxmlformats.org/officeDocument/2006/relationships/slide" Target="slide11.xml"/><Relationship Id="rId5" Type="http://schemas.openxmlformats.org/officeDocument/2006/relationships/image" Target="../media/image24.svg"/><Relationship Id="rId15" Type="http://schemas.openxmlformats.org/officeDocument/2006/relationships/image" Target="../media/image30.png"/><Relationship Id="rId23" Type="http://schemas.openxmlformats.org/officeDocument/2006/relationships/image" Target="../media/image34.png"/><Relationship Id="rId10" Type="http://schemas.openxmlformats.org/officeDocument/2006/relationships/slide" Target="slide16.xml"/><Relationship Id="rId19" Type="http://schemas.openxmlformats.org/officeDocument/2006/relationships/image" Target="../media/image32.png"/><Relationship Id="rId4" Type="http://schemas.openxmlformats.org/officeDocument/2006/relationships/image" Target="../media/image23.png"/><Relationship Id="rId9" Type="http://schemas.openxmlformats.org/officeDocument/2006/relationships/image" Target="../media/image27.png"/><Relationship Id="rId14" Type="http://schemas.openxmlformats.org/officeDocument/2006/relationships/slide" Target="slide13.xml"/><Relationship Id="rId22" Type="http://schemas.openxmlformats.org/officeDocument/2006/relationships/slide" Target="slide10.xml"/></Relationships>
</file>

<file path=ppt/slides/_rels/slide10.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19.xml"/><Relationship Id="rId1" Type="http://schemas.openxmlformats.org/officeDocument/2006/relationships/slideLayout" Target="../slideLayouts/slideLayout20.xml"/><Relationship Id="rId6" Type="http://schemas.openxmlformats.org/officeDocument/2006/relationships/slide" Target="slide1.xml"/><Relationship Id="rId5" Type="http://schemas.openxmlformats.org/officeDocument/2006/relationships/slide" Target="slide22.xml"/><Relationship Id="rId4" Type="http://schemas.openxmlformats.org/officeDocument/2006/relationships/slide" Target="slide21.xml"/></Relationships>
</file>

<file path=ppt/slides/_rels/slide1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1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hyperlink" Target="http://studyjams.scholastic.com/studyjams/jams/science/energy-light-sound/heat.htm" TargetMode="External"/><Relationship Id="rId2" Type="http://schemas.openxmlformats.org/officeDocument/2006/relationships/slide" Target="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18.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18.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18.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www.wisc-online.com/learn/abe-ell/science/sce304/heat-transfer-conduction-convection-radiation" TargetMode="External"/><Relationship Id="rId2" Type="http://schemas.openxmlformats.org/officeDocument/2006/relationships/slide" Target="slide1.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Checkmark">
            <a:extLst>
              <a:ext uri="{FF2B5EF4-FFF2-40B4-BE49-F238E27FC236}">
                <a16:creationId xmlns:a16="http://schemas.microsoft.com/office/drawing/2014/main" id="{BF9CF6E7-922E-44B8-98B1-34586327AF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35274" y="2277589"/>
            <a:ext cx="252847" cy="252847"/>
          </a:xfrm>
          <a:prstGeom prst="rect">
            <a:avLst/>
          </a:prstGeom>
        </p:spPr>
      </p:pic>
      <p:pic>
        <p:nvPicPr>
          <p:cNvPr id="4" name="Graphic 3" descr="Checkmark">
            <a:extLst>
              <a:ext uri="{FF2B5EF4-FFF2-40B4-BE49-F238E27FC236}">
                <a16:creationId xmlns:a16="http://schemas.microsoft.com/office/drawing/2014/main" id="{64FD446C-D1E2-43BB-9937-19C4941DB0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00520" y="3398136"/>
            <a:ext cx="252847" cy="252847"/>
          </a:xfrm>
          <a:prstGeom prst="rect">
            <a:avLst/>
          </a:prstGeom>
        </p:spPr>
      </p:pic>
      <p:pic>
        <p:nvPicPr>
          <p:cNvPr id="5" name="Graphic 4" descr="Checkmark">
            <a:extLst>
              <a:ext uri="{FF2B5EF4-FFF2-40B4-BE49-F238E27FC236}">
                <a16:creationId xmlns:a16="http://schemas.microsoft.com/office/drawing/2014/main" id="{F5947DE5-2E0C-427D-A59C-C9C1EEB618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94935" y="3410551"/>
            <a:ext cx="252847" cy="252847"/>
          </a:xfrm>
          <a:prstGeom prst="rect">
            <a:avLst/>
          </a:prstGeom>
        </p:spPr>
      </p:pic>
      <p:pic>
        <p:nvPicPr>
          <p:cNvPr id="6" name="Graphic 5" descr="Checkmark">
            <a:extLst>
              <a:ext uri="{FF2B5EF4-FFF2-40B4-BE49-F238E27FC236}">
                <a16:creationId xmlns:a16="http://schemas.microsoft.com/office/drawing/2014/main" id="{A2D4D4A5-6D45-45C6-BEB2-FCC67976DD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21812" y="2279314"/>
            <a:ext cx="252847" cy="252847"/>
          </a:xfrm>
          <a:prstGeom prst="rect">
            <a:avLst/>
          </a:prstGeom>
        </p:spPr>
      </p:pic>
      <p:pic>
        <p:nvPicPr>
          <p:cNvPr id="7" name="Graphic 6" descr="Checkmark">
            <a:extLst>
              <a:ext uri="{FF2B5EF4-FFF2-40B4-BE49-F238E27FC236}">
                <a16:creationId xmlns:a16="http://schemas.microsoft.com/office/drawing/2014/main" id="{60EFD532-F818-4AD8-969F-A14F17B6BE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42008" y="1984698"/>
            <a:ext cx="252847" cy="252847"/>
          </a:xfrm>
          <a:prstGeom prst="rect">
            <a:avLst/>
          </a:prstGeom>
        </p:spPr>
      </p:pic>
      <p:pic>
        <p:nvPicPr>
          <p:cNvPr id="8" name="Graphic 7" descr="Checkmark">
            <a:extLst>
              <a:ext uri="{FF2B5EF4-FFF2-40B4-BE49-F238E27FC236}">
                <a16:creationId xmlns:a16="http://schemas.microsoft.com/office/drawing/2014/main" id="{84487F4B-964B-4B9B-BF71-FB57AD5F29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90807" y="3386996"/>
            <a:ext cx="252847" cy="252847"/>
          </a:xfrm>
          <a:prstGeom prst="rect">
            <a:avLst/>
          </a:prstGeom>
        </p:spPr>
      </p:pic>
      <p:pic>
        <p:nvPicPr>
          <p:cNvPr id="9" name="Graphic 8" descr="Checkmark">
            <a:extLst>
              <a:ext uri="{FF2B5EF4-FFF2-40B4-BE49-F238E27FC236}">
                <a16:creationId xmlns:a16="http://schemas.microsoft.com/office/drawing/2014/main" id="{C9F7C9C7-24E9-4AE4-BEDB-C848A571AD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4835" y="3371440"/>
            <a:ext cx="252847" cy="252847"/>
          </a:xfrm>
          <a:prstGeom prst="rect">
            <a:avLst/>
          </a:prstGeom>
        </p:spPr>
      </p:pic>
      <p:pic>
        <p:nvPicPr>
          <p:cNvPr id="10" name="Graphic 9" descr="Checkmark">
            <a:extLst>
              <a:ext uri="{FF2B5EF4-FFF2-40B4-BE49-F238E27FC236}">
                <a16:creationId xmlns:a16="http://schemas.microsoft.com/office/drawing/2014/main" id="{6682FED4-B657-47DB-BF22-34EE3DFB79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6147" y="2300552"/>
            <a:ext cx="240906" cy="252847"/>
          </a:xfrm>
          <a:prstGeom prst="rect">
            <a:avLst/>
          </a:prstGeom>
        </p:spPr>
      </p:pic>
      <p:pic>
        <p:nvPicPr>
          <p:cNvPr id="12" name="Graphic 11" descr="Checkmark">
            <a:extLst>
              <a:ext uri="{FF2B5EF4-FFF2-40B4-BE49-F238E27FC236}">
                <a16:creationId xmlns:a16="http://schemas.microsoft.com/office/drawing/2014/main" id="{3CF5DA66-54CE-4BFC-9825-5D27F31B6D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38394" y="2312690"/>
            <a:ext cx="240906" cy="252847"/>
          </a:xfrm>
          <a:prstGeom prst="rect">
            <a:avLst/>
          </a:prstGeom>
        </p:spPr>
      </p:pic>
      <p:pic>
        <p:nvPicPr>
          <p:cNvPr id="39" name="Picture 38" descr="A picture containing instrument&#10;&#10;Description automatically generated">
            <a:hlinkClick r:id="rId8" action="ppaction://hlinksldjump"/>
            <a:extLst>
              <a:ext uri="{FF2B5EF4-FFF2-40B4-BE49-F238E27FC236}">
                <a16:creationId xmlns:a16="http://schemas.microsoft.com/office/drawing/2014/main" id="{582C2F90-DD87-470C-A31C-2CE3152597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40000">
            <a:off x="1467845" y="2817487"/>
            <a:ext cx="914400" cy="457200"/>
          </a:xfrm>
          <a:prstGeom prst="rect">
            <a:avLst/>
          </a:prstGeom>
        </p:spPr>
      </p:pic>
      <p:pic>
        <p:nvPicPr>
          <p:cNvPr id="41" name="Picture 40" descr="A picture containing drawing&#10;&#10;Description automatically generated">
            <a:hlinkClick r:id="rId10" action="ppaction://hlinksldjump"/>
            <a:extLst>
              <a:ext uri="{FF2B5EF4-FFF2-40B4-BE49-F238E27FC236}">
                <a16:creationId xmlns:a16="http://schemas.microsoft.com/office/drawing/2014/main" id="{286F2F19-71D3-42A9-94EB-9DF11FAFE89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80000">
            <a:off x="5334591" y="1956118"/>
            <a:ext cx="685800" cy="342900"/>
          </a:xfrm>
          <a:prstGeom prst="rect">
            <a:avLst/>
          </a:prstGeom>
        </p:spPr>
      </p:pic>
      <p:pic>
        <p:nvPicPr>
          <p:cNvPr id="43" name="Picture 42" descr="A picture containing drawing&#10;&#10;Description automatically generated">
            <a:hlinkClick r:id="rId12" action="ppaction://hlinksldjump"/>
            <a:extLst>
              <a:ext uri="{FF2B5EF4-FFF2-40B4-BE49-F238E27FC236}">
                <a16:creationId xmlns:a16="http://schemas.microsoft.com/office/drawing/2014/main" id="{8B569BE5-FEF7-4309-923D-A0FBBFD9E6C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1420000">
            <a:off x="930060" y="1956118"/>
            <a:ext cx="685800" cy="342900"/>
          </a:xfrm>
          <a:prstGeom prst="rect">
            <a:avLst/>
          </a:prstGeom>
        </p:spPr>
      </p:pic>
      <p:pic>
        <p:nvPicPr>
          <p:cNvPr id="45" name="Picture 44" descr="A picture containing drawing&#10;&#10;Description automatically generated">
            <a:hlinkClick r:id="rId14" action="ppaction://hlinksldjump"/>
            <a:extLst>
              <a:ext uri="{FF2B5EF4-FFF2-40B4-BE49-F238E27FC236}">
                <a16:creationId xmlns:a16="http://schemas.microsoft.com/office/drawing/2014/main" id="{D3CD3FA9-5878-4D08-81AB-1B1BB9ECB03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80000">
            <a:off x="4604537" y="1961385"/>
            <a:ext cx="685800" cy="342900"/>
          </a:xfrm>
          <a:prstGeom prst="rect">
            <a:avLst/>
          </a:prstGeom>
        </p:spPr>
      </p:pic>
      <p:pic>
        <p:nvPicPr>
          <p:cNvPr id="47" name="Picture 46" descr="A picture containing instrument, drawing&#10;&#10;Description automatically generated">
            <a:hlinkClick r:id="rId16" action="ppaction://hlinksldjump"/>
            <a:extLst>
              <a:ext uri="{FF2B5EF4-FFF2-40B4-BE49-F238E27FC236}">
                <a16:creationId xmlns:a16="http://schemas.microsoft.com/office/drawing/2014/main" id="{8D0CD6FE-D976-45D7-843A-C8C45183AD0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80000">
            <a:off x="1653864" y="1957652"/>
            <a:ext cx="685800" cy="342900"/>
          </a:xfrm>
          <a:prstGeom prst="rect">
            <a:avLst/>
          </a:prstGeom>
        </p:spPr>
      </p:pic>
      <p:pic>
        <p:nvPicPr>
          <p:cNvPr id="49" name="Picture 48" descr="A picture containing instrument&#10;&#10;Description automatically generated">
            <a:hlinkClick r:id="rId18" action="ppaction://hlinksldjump"/>
            <a:extLst>
              <a:ext uri="{FF2B5EF4-FFF2-40B4-BE49-F238E27FC236}">
                <a16:creationId xmlns:a16="http://schemas.microsoft.com/office/drawing/2014/main" id="{8580AB25-DB7A-4884-8EE3-CC6434E0AC6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55980" y="1724033"/>
            <a:ext cx="585216" cy="292608"/>
          </a:xfrm>
          <a:prstGeom prst="rect">
            <a:avLst/>
          </a:prstGeom>
        </p:spPr>
      </p:pic>
      <p:pic>
        <p:nvPicPr>
          <p:cNvPr id="51" name="Picture 50" descr="A picture containing instrument&#10;&#10;Description automatically generated">
            <a:hlinkClick r:id="rId20" action="ppaction://hlinksldjump"/>
            <a:extLst>
              <a:ext uri="{FF2B5EF4-FFF2-40B4-BE49-F238E27FC236}">
                <a16:creationId xmlns:a16="http://schemas.microsoft.com/office/drawing/2014/main" id="{B41AB194-A448-462E-B44B-82B1BCBB662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240000">
            <a:off x="484469" y="2833117"/>
            <a:ext cx="914400" cy="457200"/>
          </a:xfrm>
          <a:prstGeom prst="rect">
            <a:avLst/>
          </a:prstGeom>
        </p:spPr>
      </p:pic>
      <p:pic>
        <p:nvPicPr>
          <p:cNvPr id="53" name="Picture 52" descr="A close up of a logo&#10;&#10;Description automatically generated">
            <a:hlinkClick r:id="rId22" action="ppaction://hlinksldjump"/>
            <a:extLst>
              <a:ext uri="{FF2B5EF4-FFF2-40B4-BE49-F238E27FC236}">
                <a16:creationId xmlns:a16="http://schemas.microsoft.com/office/drawing/2014/main" id="{A809500F-4A8B-4FE2-8B86-5B355AE7EB7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240000">
            <a:off x="4614251" y="2817215"/>
            <a:ext cx="914400" cy="457200"/>
          </a:xfrm>
          <a:prstGeom prst="rect">
            <a:avLst/>
          </a:prstGeom>
        </p:spPr>
      </p:pic>
      <p:pic>
        <p:nvPicPr>
          <p:cNvPr id="55" name="Picture 54" descr="A close up of a logo&#10;&#10;Description automatically generated">
            <a:hlinkClick r:id="rId24" action="ppaction://hlinksldjump"/>
            <a:extLst>
              <a:ext uri="{FF2B5EF4-FFF2-40B4-BE49-F238E27FC236}">
                <a16:creationId xmlns:a16="http://schemas.microsoft.com/office/drawing/2014/main" id="{D56FCDA9-3F0E-42BE-A224-14B7979781E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300000">
            <a:off x="5607338" y="2839727"/>
            <a:ext cx="914400" cy="457200"/>
          </a:xfrm>
          <a:prstGeom prst="rect">
            <a:avLst/>
          </a:prstGeom>
        </p:spPr>
      </p:pic>
    </p:spTree>
    <p:extLst>
      <p:ext uri="{BB962C8B-B14F-4D97-AF65-F5344CB8AC3E}">
        <p14:creationId xmlns:p14="http://schemas.microsoft.com/office/powerpoint/2010/main" val="531143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44DD1671-A448-45C8-B597-7791B7892BC4}"/>
              </a:ext>
            </a:extLst>
          </p:cNvPr>
          <p:cNvSpPr txBox="1"/>
          <p:nvPr/>
        </p:nvSpPr>
        <p:spPr>
          <a:xfrm>
            <a:off x="205010" y="4490668"/>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
        <p:nvSpPr>
          <p:cNvPr id="3" name="TextBox 2">
            <a:extLst>
              <a:ext uri="{FF2B5EF4-FFF2-40B4-BE49-F238E27FC236}">
                <a16:creationId xmlns:a16="http://schemas.microsoft.com/office/drawing/2014/main" id="{E047E76E-50A7-41B0-B1B9-73DAA209C632}"/>
              </a:ext>
            </a:extLst>
          </p:cNvPr>
          <p:cNvSpPr txBox="1"/>
          <p:nvPr/>
        </p:nvSpPr>
        <p:spPr>
          <a:xfrm>
            <a:off x="387834" y="1264145"/>
            <a:ext cx="1705130" cy="420624"/>
          </a:xfrm>
          <a:prstGeom prst="rect">
            <a:avLst/>
          </a:prstGeom>
          <a:solidFill>
            <a:schemeClr val="accent4">
              <a:lumMod val="40000"/>
              <a:lumOff val="60000"/>
            </a:schemeClr>
          </a:solidFill>
          <a:ln>
            <a:solidFill>
              <a:schemeClr val="tx1"/>
            </a:solidFill>
          </a:ln>
        </p:spPr>
        <p:txBody>
          <a:bodyPr wrap="square" rtlCol="0" anchor="ctr">
            <a:spAutoFit/>
          </a:bodyPr>
          <a:lstStyle/>
          <a:p>
            <a:pPr algn="ctr" defTabSz="1005840"/>
            <a:r>
              <a:rPr lang="en-US" sz="900" dirty="0">
                <a:solidFill>
                  <a:prstClr val="black"/>
                </a:solidFill>
                <a:latin typeface="Verdana" panose="020B0604030504040204" pitchFamily="34" charset="0"/>
                <a:ea typeface="Verdana" panose="020B0604030504040204" pitchFamily="34" charset="0"/>
              </a:rPr>
              <a:t>Getting sunburned on a beach</a:t>
            </a:r>
            <a:endParaRPr lang="en-US" sz="900" dirty="0">
              <a:solidFill>
                <a:prstClr val="black"/>
              </a:solidFill>
              <a:latin typeface="Verdana" panose="020B0604030504040204" pitchFamily="34" charset="0"/>
              <a:ea typeface="Verdana" panose="020B0604030504040204" pitchFamily="34" charset="0"/>
              <a:cs typeface="Century" charset="0"/>
            </a:endParaRPr>
          </a:p>
        </p:txBody>
      </p:sp>
      <p:sp>
        <p:nvSpPr>
          <p:cNvPr id="4" name="TextBox 3">
            <a:extLst>
              <a:ext uri="{FF2B5EF4-FFF2-40B4-BE49-F238E27FC236}">
                <a16:creationId xmlns:a16="http://schemas.microsoft.com/office/drawing/2014/main" id="{8A7C70EA-345D-4700-8A7A-3715D5B12EF8}"/>
              </a:ext>
            </a:extLst>
          </p:cNvPr>
          <p:cNvSpPr txBox="1"/>
          <p:nvPr/>
        </p:nvSpPr>
        <p:spPr>
          <a:xfrm>
            <a:off x="387834" y="3149068"/>
            <a:ext cx="1705131" cy="420624"/>
          </a:xfrm>
          <a:prstGeom prst="rect">
            <a:avLst/>
          </a:prstGeom>
          <a:solidFill>
            <a:schemeClr val="accent4">
              <a:lumMod val="40000"/>
              <a:lumOff val="60000"/>
            </a:schemeClr>
          </a:solidFill>
          <a:ln>
            <a:solidFill>
              <a:schemeClr val="tx1"/>
            </a:solidFill>
          </a:ln>
        </p:spPr>
        <p:txBody>
          <a:bodyPr wrap="square" rtlCol="0" anchor="ctr">
            <a:spAutoFit/>
          </a:bodyPr>
          <a:lstStyle/>
          <a:p>
            <a:pPr algn="ctr" defTabSz="1005840"/>
            <a:r>
              <a:rPr lang="en-US" sz="900" dirty="0">
                <a:solidFill>
                  <a:prstClr val="black"/>
                </a:solidFill>
                <a:latin typeface="Verdana" panose="020B0604030504040204" pitchFamily="34" charset="0"/>
                <a:ea typeface="Verdana" panose="020B0604030504040204" pitchFamily="34" charset="0"/>
              </a:rPr>
              <a:t>Burning yourself with a curling iron</a:t>
            </a:r>
            <a:endParaRPr lang="en-US" sz="900" baseline="-25000" dirty="0">
              <a:solidFill>
                <a:prstClr val="black"/>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D187B3C8-028D-4D78-A617-D3A2170F93F8}"/>
              </a:ext>
            </a:extLst>
          </p:cNvPr>
          <p:cNvSpPr txBox="1"/>
          <p:nvPr/>
        </p:nvSpPr>
        <p:spPr>
          <a:xfrm>
            <a:off x="387834" y="3624369"/>
            <a:ext cx="1705130" cy="420624"/>
          </a:xfrm>
          <a:prstGeom prst="rect">
            <a:avLst/>
          </a:prstGeom>
          <a:solidFill>
            <a:schemeClr val="accent4">
              <a:lumMod val="40000"/>
              <a:lumOff val="60000"/>
            </a:schemeClr>
          </a:solidFill>
          <a:ln>
            <a:solidFill>
              <a:schemeClr val="tx1"/>
            </a:solidFill>
          </a:ln>
        </p:spPr>
        <p:txBody>
          <a:bodyPr wrap="square" rtlCol="0" anchor="ctr">
            <a:spAutoFit/>
          </a:bodyPr>
          <a:lstStyle/>
          <a:p>
            <a:pPr algn="ctr" defTabSz="1005840"/>
            <a:r>
              <a:rPr lang="en-US" sz="900" dirty="0">
                <a:solidFill>
                  <a:prstClr val="black"/>
                </a:solidFill>
                <a:latin typeface="Verdana" panose="020B0604030504040204" pitchFamily="34" charset="0"/>
                <a:ea typeface="Verdana" panose="020B0604030504040204" pitchFamily="34" charset="0"/>
              </a:rPr>
              <a:t>Sliding down a hot metal slide in August</a:t>
            </a:r>
            <a:endParaRPr lang="en-US" sz="900" baseline="-25000" dirty="0">
              <a:solidFill>
                <a:prstClr val="black"/>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AFB4DC62-EA42-42C8-9D9C-50E6CAFC25F7}"/>
              </a:ext>
            </a:extLst>
          </p:cNvPr>
          <p:cNvSpPr txBox="1"/>
          <p:nvPr/>
        </p:nvSpPr>
        <p:spPr>
          <a:xfrm>
            <a:off x="387834" y="2679055"/>
            <a:ext cx="1705130" cy="420624"/>
          </a:xfrm>
          <a:prstGeom prst="rect">
            <a:avLst/>
          </a:prstGeom>
          <a:solidFill>
            <a:schemeClr val="accent4">
              <a:lumMod val="40000"/>
              <a:lumOff val="60000"/>
            </a:schemeClr>
          </a:solidFill>
          <a:ln>
            <a:solidFill>
              <a:schemeClr val="tx1"/>
            </a:solidFill>
          </a:ln>
        </p:spPr>
        <p:txBody>
          <a:bodyPr wrap="square" rtlCol="0" anchor="ctr">
            <a:spAutoFit/>
          </a:bodyPr>
          <a:lstStyle/>
          <a:p>
            <a:pPr algn="ctr" defTabSz="1005840"/>
            <a:r>
              <a:rPr lang="en-US" sz="900" dirty="0">
                <a:solidFill>
                  <a:prstClr val="black"/>
                </a:solidFill>
                <a:latin typeface="Verdana" panose="020B0604030504040204" pitchFamily="34" charset="0"/>
                <a:ea typeface="Verdana" panose="020B0604030504040204" pitchFamily="34" charset="0"/>
              </a:rPr>
              <a:t>An ocean breeze</a:t>
            </a:r>
            <a:endParaRPr lang="en-US" sz="900" baseline="-25000" dirty="0">
              <a:solidFill>
                <a:prstClr val="black"/>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5F9600A4-8FEC-4407-ACCA-DEC1A2C3DD4E}"/>
              </a:ext>
            </a:extLst>
          </p:cNvPr>
          <p:cNvSpPr txBox="1"/>
          <p:nvPr/>
        </p:nvSpPr>
        <p:spPr>
          <a:xfrm>
            <a:off x="387834" y="2209377"/>
            <a:ext cx="1705130" cy="420624"/>
          </a:xfrm>
          <a:prstGeom prst="rect">
            <a:avLst/>
          </a:prstGeom>
          <a:solidFill>
            <a:schemeClr val="accent4">
              <a:lumMod val="40000"/>
              <a:lumOff val="60000"/>
            </a:schemeClr>
          </a:solidFill>
          <a:ln>
            <a:solidFill>
              <a:schemeClr val="tx1"/>
            </a:solidFill>
          </a:ln>
        </p:spPr>
        <p:txBody>
          <a:bodyPr wrap="square" rtlCol="0" anchor="ctr">
            <a:spAutoFit/>
          </a:bodyPr>
          <a:lstStyle/>
          <a:p>
            <a:pPr algn="ctr" defTabSz="1005840"/>
            <a:r>
              <a:rPr lang="en-US" sz="900" dirty="0">
                <a:solidFill>
                  <a:prstClr val="black"/>
                </a:solidFill>
                <a:latin typeface="Verdana" panose="020B0604030504040204" pitchFamily="34" charset="0"/>
                <a:ea typeface="Verdana" panose="020B0604030504040204" pitchFamily="34" charset="0"/>
              </a:rPr>
              <a:t>Microwave cooking food</a:t>
            </a:r>
            <a:endParaRPr lang="en-US" sz="900" baseline="-25000" dirty="0">
              <a:solidFill>
                <a:prstClr val="black"/>
              </a:solidFill>
              <a:latin typeface="Verdana" panose="020B0604030504040204" pitchFamily="34" charset="0"/>
              <a:ea typeface="Verdana" panose="020B0604030504040204" pitchFamily="34" charset="0"/>
              <a:cs typeface="Century" charset="0"/>
            </a:endParaRPr>
          </a:p>
        </p:txBody>
      </p:sp>
      <p:sp>
        <p:nvSpPr>
          <p:cNvPr id="8" name="TextBox 7">
            <a:extLst>
              <a:ext uri="{FF2B5EF4-FFF2-40B4-BE49-F238E27FC236}">
                <a16:creationId xmlns:a16="http://schemas.microsoft.com/office/drawing/2014/main" id="{BD8667BA-B523-445F-8FBC-BB8CF0021B9A}"/>
              </a:ext>
            </a:extLst>
          </p:cNvPr>
          <p:cNvSpPr txBox="1"/>
          <p:nvPr/>
        </p:nvSpPr>
        <p:spPr>
          <a:xfrm>
            <a:off x="387834" y="794300"/>
            <a:ext cx="1705130" cy="420624"/>
          </a:xfrm>
          <a:prstGeom prst="rect">
            <a:avLst/>
          </a:prstGeom>
          <a:solidFill>
            <a:schemeClr val="accent4">
              <a:lumMod val="40000"/>
              <a:lumOff val="60000"/>
            </a:schemeClr>
          </a:solidFill>
          <a:ln>
            <a:solidFill>
              <a:schemeClr val="tx1"/>
            </a:solidFill>
          </a:ln>
        </p:spPr>
        <p:txBody>
          <a:bodyPr wrap="square" rtlCol="0" anchor="ctr">
            <a:spAutoFit/>
          </a:bodyPr>
          <a:lstStyle/>
          <a:p>
            <a:pPr algn="ctr" defTabSz="1005840"/>
            <a:r>
              <a:rPr lang="en-US" sz="900" dirty="0">
                <a:solidFill>
                  <a:prstClr val="black"/>
                </a:solidFill>
                <a:latin typeface="Verdana" panose="020B0604030504040204" pitchFamily="34" charset="0"/>
                <a:ea typeface="Verdana" panose="020B0604030504040204" pitchFamily="34" charset="0"/>
              </a:rPr>
              <a:t>Touching a hot car seat in the summer</a:t>
            </a:r>
            <a:endParaRPr lang="en-US" sz="900" baseline="-25000" dirty="0">
              <a:solidFill>
                <a:prstClr val="black"/>
              </a:solidFill>
              <a:latin typeface="Verdana" panose="020B0604030504040204" pitchFamily="34" charset="0"/>
              <a:ea typeface="Verdana" panose="020B0604030504040204" pitchFamily="34" charset="0"/>
              <a:cs typeface="Century" charset="0"/>
            </a:endParaRPr>
          </a:p>
        </p:txBody>
      </p:sp>
      <p:sp>
        <p:nvSpPr>
          <p:cNvPr id="9" name="TextBox 8">
            <a:extLst>
              <a:ext uri="{FF2B5EF4-FFF2-40B4-BE49-F238E27FC236}">
                <a16:creationId xmlns:a16="http://schemas.microsoft.com/office/drawing/2014/main" id="{4B226272-BCDC-4676-9050-E322B4C2B293}"/>
              </a:ext>
            </a:extLst>
          </p:cNvPr>
          <p:cNvSpPr txBox="1"/>
          <p:nvPr/>
        </p:nvSpPr>
        <p:spPr>
          <a:xfrm>
            <a:off x="387834" y="4094300"/>
            <a:ext cx="1705130" cy="420624"/>
          </a:xfrm>
          <a:prstGeom prst="rect">
            <a:avLst/>
          </a:prstGeom>
          <a:solidFill>
            <a:schemeClr val="accent4">
              <a:lumMod val="40000"/>
              <a:lumOff val="60000"/>
            </a:schemeClr>
          </a:solidFill>
          <a:ln>
            <a:solidFill>
              <a:schemeClr val="tx1"/>
            </a:solidFill>
          </a:ln>
        </p:spPr>
        <p:txBody>
          <a:bodyPr wrap="square" rtlCol="0" anchor="ctr">
            <a:spAutoFit/>
          </a:bodyPr>
          <a:lstStyle/>
          <a:p>
            <a:pPr algn="ctr" defTabSz="1005840"/>
            <a:r>
              <a:rPr lang="en-US" sz="900" dirty="0">
                <a:solidFill>
                  <a:prstClr val="black"/>
                </a:solidFill>
                <a:latin typeface="Verdana" panose="020B0604030504040204" pitchFamily="34" charset="0"/>
                <a:ea typeface="Verdana" panose="020B0604030504040204" pitchFamily="34" charset="0"/>
              </a:rPr>
              <a:t>Water in a boiling pot of macaroni</a:t>
            </a:r>
            <a:endParaRPr lang="en-US" sz="900" baseline="-25000" dirty="0">
              <a:solidFill>
                <a:prstClr val="black"/>
              </a:solidFill>
              <a:latin typeface="Verdana" panose="020B0604030504040204" pitchFamily="34" charset="0"/>
              <a:ea typeface="Verdana" panose="020B0604030504040204" pitchFamily="34" charset="0"/>
            </a:endParaRPr>
          </a:p>
        </p:txBody>
      </p:sp>
      <p:sp>
        <p:nvSpPr>
          <p:cNvPr id="10" name="TextBox 9">
            <a:extLst>
              <a:ext uri="{FF2B5EF4-FFF2-40B4-BE49-F238E27FC236}">
                <a16:creationId xmlns:a16="http://schemas.microsoft.com/office/drawing/2014/main" id="{ADEEF519-25CF-4FEB-856D-890AC01D42D5}"/>
              </a:ext>
            </a:extLst>
          </p:cNvPr>
          <p:cNvSpPr txBox="1"/>
          <p:nvPr/>
        </p:nvSpPr>
        <p:spPr>
          <a:xfrm>
            <a:off x="387834" y="1739532"/>
            <a:ext cx="1705130" cy="420624"/>
          </a:xfrm>
          <a:prstGeom prst="rect">
            <a:avLst/>
          </a:prstGeom>
          <a:solidFill>
            <a:schemeClr val="accent4">
              <a:lumMod val="40000"/>
              <a:lumOff val="60000"/>
            </a:schemeClr>
          </a:solidFill>
          <a:ln>
            <a:solidFill>
              <a:schemeClr val="tx1"/>
            </a:solidFill>
          </a:ln>
        </p:spPr>
        <p:txBody>
          <a:bodyPr wrap="square" rtlCol="0" anchor="ctr">
            <a:spAutoFit/>
          </a:bodyPr>
          <a:lstStyle/>
          <a:p>
            <a:pPr algn="ctr" defTabSz="1005840"/>
            <a:r>
              <a:rPr lang="en-US" sz="900" dirty="0">
                <a:solidFill>
                  <a:prstClr val="black"/>
                </a:solidFill>
                <a:latin typeface="Verdana" panose="020B0604030504040204" pitchFamily="34" charset="0"/>
                <a:ea typeface="Verdana" panose="020B0604030504040204" pitchFamily="34" charset="0"/>
              </a:rPr>
              <a:t>Currents deep within the Earth that cause tectonic plates to move</a:t>
            </a:r>
            <a:endParaRPr lang="en-US" sz="900" baseline="-25000" dirty="0">
              <a:solidFill>
                <a:prstClr val="black"/>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00410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44B010-BDE3-4A65-B9F5-51AB53875FC3}"/>
              </a:ext>
            </a:extLst>
          </p:cNvPr>
          <p:cNvSpPr txBox="1"/>
          <p:nvPr/>
        </p:nvSpPr>
        <p:spPr>
          <a:xfrm>
            <a:off x="139696"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Image Help</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2595397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751A4A-3711-4E12-A517-F3AD7427FF43}"/>
              </a:ext>
            </a:extLst>
          </p:cNvPr>
          <p:cNvSpPr txBox="1"/>
          <p:nvPr/>
        </p:nvSpPr>
        <p:spPr>
          <a:xfrm>
            <a:off x="194961" y="4235912"/>
            <a:ext cx="2055869" cy="907941"/>
          </a:xfrm>
          <a:prstGeom prst="rect">
            <a:avLst/>
          </a:prstGeom>
          <a:noFill/>
        </p:spPr>
        <p:txBody>
          <a:bodyPr wrap="square" rtlCol="0">
            <a:spAutoFit/>
          </a:bodyPr>
          <a:lstStyle/>
          <a:p>
            <a:pPr algn="ctr">
              <a:spcAft>
                <a:spcPts val="600"/>
              </a:spcAft>
            </a:pPr>
            <a:r>
              <a:rPr lang="en-US" sz="1200" b="1" dirty="0">
                <a:latin typeface="Georgia" panose="02040502050405020303" pitchFamily="18" charset="0"/>
                <a:ea typeface="Verdana" panose="020B0604030504040204" pitchFamily="34" charset="0"/>
                <a:cs typeface="+mj-cs"/>
              </a:rPr>
              <a:t>Is your work saved?</a:t>
            </a: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Illustrate It!</a:t>
            </a: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rPr>
              <a:t>or</a:t>
            </a:r>
          </a:p>
          <a:p>
            <a:pPr algn="ctr"/>
            <a:r>
              <a:rPr lang="en-US" sz="1200" b="1" dirty="0">
                <a:latin typeface="Georgia" panose="02040502050405020303" pitchFamily="18" charset="0"/>
                <a:ea typeface="Verdana" panose="020B0604030504040204" pitchFamily="34" charset="0"/>
                <a:cs typeface="+mj-cs"/>
                <a:hlinkClick r:id="rId3"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2249436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E0DB93-8F0C-4BB3-8235-C4F3032B5805}"/>
              </a:ext>
            </a:extLst>
          </p:cNvPr>
          <p:cNvSpPr txBox="1"/>
          <p:nvPr/>
        </p:nvSpPr>
        <p:spPr>
          <a:xfrm>
            <a:off x="205010"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Question 2</a:t>
            </a:r>
            <a:endParaRPr lang="en-US" sz="1200" b="1" dirty="0">
              <a:latin typeface="Georgia" panose="02040502050405020303" pitchFamily="18" charset="0"/>
              <a:ea typeface="Verdana" panose="020B0604030504040204" pitchFamily="34" charset="0"/>
              <a:cs typeface="+mj-cs"/>
            </a:endParaRPr>
          </a:p>
        </p:txBody>
      </p:sp>
      <p:sp>
        <p:nvSpPr>
          <p:cNvPr id="6" name="TextBox 5">
            <a:extLst>
              <a:ext uri="{FF2B5EF4-FFF2-40B4-BE49-F238E27FC236}">
                <a16:creationId xmlns:a16="http://schemas.microsoft.com/office/drawing/2014/main" id="{75F3D19C-FDDF-4FAC-AC4D-261A3C48022A}"/>
              </a:ext>
            </a:extLst>
          </p:cNvPr>
          <p:cNvSpPr txBox="1"/>
          <p:nvPr/>
        </p:nvSpPr>
        <p:spPr>
          <a:xfrm>
            <a:off x="3103429" y="772642"/>
            <a:ext cx="5406090"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Tree>
    <p:extLst>
      <p:ext uri="{BB962C8B-B14F-4D97-AF65-F5344CB8AC3E}">
        <p14:creationId xmlns:p14="http://schemas.microsoft.com/office/powerpoint/2010/main" val="966980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1B8D84-3FD0-46F2-9455-9481C25FBB60}"/>
              </a:ext>
            </a:extLst>
          </p:cNvPr>
          <p:cNvSpPr txBox="1"/>
          <p:nvPr/>
        </p:nvSpPr>
        <p:spPr>
          <a:xfrm>
            <a:off x="205010"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Question 3</a:t>
            </a:r>
            <a:endParaRPr lang="en-US" sz="1200" b="1" dirty="0">
              <a:latin typeface="Georgia" panose="02040502050405020303" pitchFamily="18" charset="0"/>
              <a:ea typeface="Verdana" panose="020B0604030504040204" pitchFamily="34" charset="0"/>
              <a:cs typeface="+mj-cs"/>
            </a:endParaRPr>
          </a:p>
        </p:txBody>
      </p:sp>
      <p:sp>
        <p:nvSpPr>
          <p:cNvPr id="7" name="TextBox 6">
            <a:extLst>
              <a:ext uri="{FF2B5EF4-FFF2-40B4-BE49-F238E27FC236}">
                <a16:creationId xmlns:a16="http://schemas.microsoft.com/office/drawing/2014/main" id="{0C1C6F96-FFB0-4915-98BA-1FE21568DBA3}"/>
              </a:ext>
            </a:extLst>
          </p:cNvPr>
          <p:cNvSpPr txBox="1"/>
          <p:nvPr/>
        </p:nvSpPr>
        <p:spPr>
          <a:xfrm>
            <a:off x="3103429" y="772642"/>
            <a:ext cx="5406090"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Tree>
    <p:extLst>
      <p:ext uri="{BB962C8B-B14F-4D97-AF65-F5344CB8AC3E}">
        <p14:creationId xmlns:p14="http://schemas.microsoft.com/office/powerpoint/2010/main" val="3634190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FF80DC-E09E-4F00-9B34-E418DDAAC318}"/>
              </a:ext>
            </a:extLst>
          </p:cNvPr>
          <p:cNvSpPr txBox="1"/>
          <p:nvPr/>
        </p:nvSpPr>
        <p:spPr>
          <a:xfrm>
            <a:off x="3103429" y="772642"/>
            <a:ext cx="5406090"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6" name="TextBox 5">
            <a:extLst>
              <a:ext uri="{FF2B5EF4-FFF2-40B4-BE49-F238E27FC236}">
                <a16:creationId xmlns:a16="http://schemas.microsoft.com/office/drawing/2014/main" id="{8340CED5-B7E6-4A29-ACCA-89E902795A17}"/>
              </a:ext>
            </a:extLst>
          </p:cNvPr>
          <p:cNvSpPr txBox="1"/>
          <p:nvPr/>
        </p:nvSpPr>
        <p:spPr>
          <a:xfrm>
            <a:off x="205010" y="4497169"/>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443022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22485D-F273-41BB-BB57-07FA7730B7B3}"/>
              </a:ext>
            </a:extLst>
          </p:cNvPr>
          <p:cNvSpPr txBox="1"/>
          <p:nvPr/>
        </p:nvSpPr>
        <p:spPr>
          <a:xfrm>
            <a:off x="248851" y="416404"/>
            <a:ext cx="2012097"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3" name="TextBox 2">
            <a:extLst>
              <a:ext uri="{FF2B5EF4-FFF2-40B4-BE49-F238E27FC236}">
                <a16:creationId xmlns:a16="http://schemas.microsoft.com/office/drawing/2014/main" id="{C1CE7F08-0553-4BFD-80DF-8B3272E18F2C}"/>
              </a:ext>
            </a:extLst>
          </p:cNvPr>
          <p:cNvSpPr txBox="1"/>
          <p:nvPr/>
        </p:nvSpPr>
        <p:spPr>
          <a:xfrm>
            <a:off x="248851" y="973013"/>
            <a:ext cx="2012097"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4" name="TextBox 3">
            <a:extLst>
              <a:ext uri="{FF2B5EF4-FFF2-40B4-BE49-F238E27FC236}">
                <a16:creationId xmlns:a16="http://schemas.microsoft.com/office/drawing/2014/main" id="{0AC137BD-C39C-451C-8410-F7CB90344803}"/>
              </a:ext>
            </a:extLst>
          </p:cNvPr>
          <p:cNvSpPr txBox="1"/>
          <p:nvPr/>
        </p:nvSpPr>
        <p:spPr>
          <a:xfrm>
            <a:off x="248851" y="1529622"/>
            <a:ext cx="2012097"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6" name="TextBox 5">
            <a:extLst>
              <a:ext uri="{FF2B5EF4-FFF2-40B4-BE49-F238E27FC236}">
                <a16:creationId xmlns:a16="http://schemas.microsoft.com/office/drawing/2014/main" id="{2E503F39-9B78-4A4E-9662-B772AA8BA412}"/>
              </a:ext>
            </a:extLst>
          </p:cNvPr>
          <p:cNvSpPr txBox="1"/>
          <p:nvPr/>
        </p:nvSpPr>
        <p:spPr>
          <a:xfrm>
            <a:off x="208632"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Part 2</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984501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2C07B0-E3FD-445B-B24E-B05AB6023C45}"/>
              </a:ext>
            </a:extLst>
          </p:cNvPr>
          <p:cNvSpPr txBox="1"/>
          <p:nvPr/>
        </p:nvSpPr>
        <p:spPr>
          <a:xfrm>
            <a:off x="248851" y="445390"/>
            <a:ext cx="2012097"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3" name="TextBox 2">
            <a:extLst>
              <a:ext uri="{FF2B5EF4-FFF2-40B4-BE49-F238E27FC236}">
                <a16:creationId xmlns:a16="http://schemas.microsoft.com/office/drawing/2014/main" id="{E52DE8D8-9DDC-4D80-871D-5631985B9190}"/>
              </a:ext>
            </a:extLst>
          </p:cNvPr>
          <p:cNvSpPr txBox="1"/>
          <p:nvPr/>
        </p:nvSpPr>
        <p:spPr>
          <a:xfrm>
            <a:off x="248851" y="973013"/>
            <a:ext cx="2012097" cy="307777"/>
          </a:xfrm>
          <a:prstGeom prst="rect">
            <a:avLst/>
          </a:prstGeom>
          <a:noFill/>
          <a:ln>
            <a:solidFill>
              <a:schemeClr val="bg2">
                <a:lumMod val="90000"/>
              </a:schemeClr>
            </a:solidFill>
            <a:prstDash val="sysDot"/>
          </a:ln>
        </p:spPr>
        <p:txBody>
          <a:bodyPr wrap="square" rtlCol="0">
            <a:spAutoFit/>
          </a:bodyPr>
          <a:lstStyle>
            <a:defPPr>
              <a:defRPr lang="en-US"/>
            </a:defPPr>
            <a:lvl1pPr>
              <a:defRPr sz="1400">
                <a:solidFill>
                  <a:schemeClr val="bg1">
                    <a:lumMod val="65000"/>
                  </a:schemeClr>
                </a:solidFill>
              </a:defRPr>
            </a:lvl1pPr>
          </a:lstStyle>
          <a:p>
            <a:r>
              <a:rPr lang="en-US" dirty="0">
                <a:latin typeface="Verdana" panose="020B0604030504040204" pitchFamily="34" charset="0"/>
                <a:ea typeface="Verdana" panose="020B0604030504040204" pitchFamily="34" charset="0"/>
                <a:cs typeface="Verdana" panose="020B0604030504040204" pitchFamily="34" charset="0"/>
              </a:rPr>
              <a:t>Answer here</a:t>
            </a:r>
          </a:p>
        </p:txBody>
      </p:sp>
      <p:sp>
        <p:nvSpPr>
          <p:cNvPr id="4" name="TextBox 3">
            <a:extLst>
              <a:ext uri="{FF2B5EF4-FFF2-40B4-BE49-F238E27FC236}">
                <a16:creationId xmlns:a16="http://schemas.microsoft.com/office/drawing/2014/main" id="{8CCEEB6F-1A50-4CB8-9745-267D9DE73950}"/>
              </a:ext>
            </a:extLst>
          </p:cNvPr>
          <p:cNvSpPr txBox="1"/>
          <p:nvPr/>
        </p:nvSpPr>
        <p:spPr>
          <a:xfrm>
            <a:off x="248851" y="1529622"/>
            <a:ext cx="2012097"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5" name="TextBox 4">
            <a:extLst>
              <a:ext uri="{FF2B5EF4-FFF2-40B4-BE49-F238E27FC236}">
                <a16:creationId xmlns:a16="http://schemas.microsoft.com/office/drawing/2014/main" id="{D3D8DCD3-D227-47F2-98F2-A0DE189A24BF}"/>
              </a:ext>
            </a:extLst>
          </p:cNvPr>
          <p:cNvSpPr txBox="1"/>
          <p:nvPr/>
        </p:nvSpPr>
        <p:spPr>
          <a:xfrm>
            <a:off x="248851" y="2092494"/>
            <a:ext cx="2012097"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6" name="TextBox 5">
            <a:extLst>
              <a:ext uri="{FF2B5EF4-FFF2-40B4-BE49-F238E27FC236}">
                <a16:creationId xmlns:a16="http://schemas.microsoft.com/office/drawing/2014/main" id="{6A328F23-CE1F-4D25-A812-AE0DCC4B5753}"/>
              </a:ext>
            </a:extLst>
          </p:cNvPr>
          <p:cNvSpPr txBox="1"/>
          <p:nvPr/>
        </p:nvSpPr>
        <p:spPr>
          <a:xfrm>
            <a:off x="248851" y="2630314"/>
            <a:ext cx="2012097"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7" name="TextBox 6">
            <a:extLst>
              <a:ext uri="{FF2B5EF4-FFF2-40B4-BE49-F238E27FC236}">
                <a16:creationId xmlns:a16="http://schemas.microsoft.com/office/drawing/2014/main" id="{494EC030-46EC-4BE1-9285-3E2AC9C3DA8B}"/>
              </a:ext>
            </a:extLst>
          </p:cNvPr>
          <p:cNvSpPr txBox="1"/>
          <p:nvPr/>
        </p:nvSpPr>
        <p:spPr>
          <a:xfrm>
            <a:off x="248851" y="4374944"/>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3631095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4EE360-63E7-4DD9-9429-5EFC18E3E0E7}"/>
              </a:ext>
            </a:extLst>
          </p:cNvPr>
          <p:cNvSpPr txBox="1"/>
          <p:nvPr/>
        </p:nvSpPr>
        <p:spPr>
          <a:xfrm>
            <a:off x="3592685" y="2181785"/>
            <a:ext cx="2099556" cy="400110"/>
          </a:xfrm>
          <a:prstGeom prst="rect">
            <a:avLst/>
          </a:prstGeom>
          <a:noFill/>
        </p:spPr>
        <p:txBody>
          <a:bodyPr wrap="square" rtlCol="0">
            <a:spAutoFit/>
          </a:bodyPr>
          <a:lstStyle/>
          <a:p>
            <a:pPr algn="ctr"/>
            <a:r>
              <a:rPr lang="en-US" sz="2000" b="1" dirty="0">
                <a:solidFill>
                  <a:schemeClr val="bg1"/>
                </a:solidFill>
                <a:latin typeface="Verdana" panose="020B0604030504040204" pitchFamily="34" charset="0"/>
                <a:ea typeface="Verdana" panose="020B0604030504040204" pitchFamily="34" charset="0"/>
                <a:hlinkClick r:id="rId2" action="ppaction://hlinksldjump">
                  <a:extLst>
                    <a:ext uri="{A12FA001-AC4F-418D-AE19-62706E023703}">
                      <ahyp:hlinkClr xmlns:ahyp="http://schemas.microsoft.com/office/drawing/2018/hyperlinkcolor" val="tx"/>
                    </a:ext>
                  </a:extLst>
                </a:hlinkClick>
              </a:rPr>
              <a:t>FLASHCARDS</a:t>
            </a:r>
            <a:endParaRPr lang="en-US" sz="2000" dirty="0">
              <a:solidFill>
                <a:schemeClr val="bg1"/>
              </a:solidFill>
              <a:latin typeface="Verdana" panose="020B0604030504040204" pitchFamily="34" charset="0"/>
              <a:ea typeface="Verdana" panose="020B0604030504040204" pitchFamily="34" charset="0"/>
            </a:endParaRPr>
          </a:p>
        </p:txBody>
      </p:sp>
      <p:sp>
        <p:nvSpPr>
          <p:cNvPr id="3" name="TextBox 2">
            <a:extLst>
              <a:ext uri="{FF2B5EF4-FFF2-40B4-BE49-F238E27FC236}">
                <a16:creationId xmlns:a16="http://schemas.microsoft.com/office/drawing/2014/main" id="{E057A101-8310-45D6-B524-347344B4D639}"/>
              </a:ext>
            </a:extLst>
          </p:cNvPr>
          <p:cNvSpPr txBox="1"/>
          <p:nvPr/>
        </p:nvSpPr>
        <p:spPr>
          <a:xfrm>
            <a:off x="6125999" y="2027897"/>
            <a:ext cx="2099556" cy="707886"/>
          </a:xfrm>
          <a:prstGeom prst="rect">
            <a:avLst/>
          </a:prstGeom>
          <a:noFill/>
        </p:spPr>
        <p:txBody>
          <a:bodyPr wrap="square" rtlCol="0">
            <a:spAutoFit/>
          </a:bodyPr>
          <a:lstStyle/>
          <a:p>
            <a:pPr algn="ctr"/>
            <a:r>
              <a:rPr lang="en-US" sz="2000" b="1" dirty="0">
                <a:solidFill>
                  <a:srgbClr val="FFC000"/>
                </a:solidFill>
                <a:latin typeface="Verdana" panose="020B0604030504040204" pitchFamily="34" charset="0"/>
                <a:ea typeface="Verdana" panose="020B0604030504040204" pitchFamily="34" charset="0"/>
                <a:hlinkClick r:id="rId3" action="ppaction://hlinksldjump">
                  <a:extLst>
                    <a:ext uri="{A12FA001-AC4F-418D-AE19-62706E023703}">
                      <ahyp:hlinkClr xmlns:ahyp="http://schemas.microsoft.com/office/drawing/2018/hyperlinkcolor" val="tx"/>
                    </a:ext>
                  </a:extLst>
                </a:hlinkClick>
              </a:rPr>
              <a:t>COMIC STRIP</a:t>
            </a:r>
            <a:endParaRPr lang="en-US" sz="2000" b="1" dirty="0">
              <a:solidFill>
                <a:srgbClr val="FFC000"/>
              </a:solidFill>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3BD47D76-A27C-46FD-9273-888D8EFB7C45}"/>
              </a:ext>
            </a:extLst>
          </p:cNvPr>
          <p:cNvSpPr txBox="1"/>
          <p:nvPr/>
        </p:nvSpPr>
        <p:spPr>
          <a:xfrm>
            <a:off x="3410353" y="3736365"/>
            <a:ext cx="2464220" cy="400110"/>
          </a:xfrm>
          <a:prstGeom prst="rect">
            <a:avLst/>
          </a:prstGeom>
          <a:noFill/>
        </p:spPr>
        <p:txBody>
          <a:bodyPr wrap="square" rtlCol="0">
            <a:spAutoFit/>
          </a:bodyPr>
          <a:lstStyle/>
          <a:p>
            <a:pPr algn="ctr"/>
            <a:r>
              <a:rPr lang="en-US" sz="2000" b="1" dirty="0">
                <a:solidFill>
                  <a:srgbClr val="FFC000"/>
                </a:solidFill>
                <a:latin typeface="Verdana" panose="020B0604030504040204" pitchFamily="34" charset="0"/>
                <a:ea typeface="Verdana" panose="020B0604030504040204" pitchFamily="34" charset="0"/>
                <a:hlinkClick r:id="rId4" action="ppaction://hlinksldjump">
                  <a:extLst>
                    <a:ext uri="{A12FA001-AC4F-418D-AE19-62706E023703}">
                      <ahyp:hlinkClr xmlns:ahyp="http://schemas.microsoft.com/office/drawing/2018/hyperlinkcolor" val="tx"/>
                    </a:ext>
                  </a:extLst>
                </a:hlinkClick>
              </a:rPr>
              <a:t>QUIZ</a:t>
            </a:r>
            <a:endParaRPr lang="en-US" sz="2000" b="1" dirty="0">
              <a:solidFill>
                <a:srgbClr val="FFC000"/>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45D2B706-35D2-48CD-881C-897380BDA109}"/>
              </a:ext>
            </a:extLst>
          </p:cNvPr>
          <p:cNvSpPr txBox="1"/>
          <p:nvPr/>
        </p:nvSpPr>
        <p:spPr>
          <a:xfrm>
            <a:off x="6125999" y="3428588"/>
            <a:ext cx="2099556" cy="1015663"/>
          </a:xfrm>
          <a:prstGeom prst="rect">
            <a:avLst/>
          </a:prstGeom>
          <a:noFill/>
        </p:spPr>
        <p:txBody>
          <a:bodyPr wrap="square" rtlCol="0">
            <a:spAutoFit/>
          </a:bodyPr>
          <a:lstStyle/>
          <a:p>
            <a:pPr algn="ctr"/>
            <a:r>
              <a:rPr lang="en-US" sz="2000" b="1" dirty="0">
                <a:solidFill>
                  <a:schemeClr val="bg1"/>
                </a:solidFill>
                <a:latin typeface="Verdana" panose="020B0604030504040204" pitchFamily="34" charset="0"/>
                <a:ea typeface="Verdana" panose="020B0604030504040204" pitchFamily="34" charset="0"/>
                <a:hlinkClick r:id="rId5" action="ppaction://hlinksldjump">
                  <a:extLst>
                    <a:ext uri="{A12FA001-AC4F-418D-AE19-62706E023703}">
                      <ahyp:hlinkClr xmlns:ahyp="http://schemas.microsoft.com/office/drawing/2018/hyperlinkcolor" val="tx"/>
                    </a:ext>
                  </a:extLst>
                </a:hlinkClick>
              </a:rPr>
              <a:t>COMPARE AND CONTRAST</a:t>
            </a:r>
            <a:endParaRPr lang="en-US" sz="2000" b="1" dirty="0">
              <a:solidFill>
                <a:schemeClr val="bg1"/>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6E205694-36A0-4979-8A62-2DCC89DC862E}"/>
              </a:ext>
            </a:extLst>
          </p:cNvPr>
          <p:cNvSpPr txBox="1"/>
          <p:nvPr/>
        </p:nvSpPr>
        <p:spPr>
          <a:xfrm>
            <a:off x="184355" y="4680497"/>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6"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49890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B8DF36-198D-44FC-B8B1-D16101CDFB21}"/>
              </a:ext>
            </a:extLst>
          </p:cNvPr>
          <p:cNvSpPr txBox="1"/>
          <p:nvPr/>
        </p:nvSpPr>
        <p:spPr>
          <a:xfrm>
            <a:off x="154210" y="4127837"/>
            <a:ext cx="1968910" cy="1015663"/>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Challenges</a:t>
            </a: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rPr>
              <a:t>or</a:t>
            </a:r>
          </a:p>
          <a:p>
            <a:pPr algn="ctr"/>
            <a:r>
              <a:rPr lang="en-US" sz="1200" b="1" dirty="0">
                <a:latin typeface="Georgia" panose="02040502050405020303" pitchFamily="18" charset="0"/>
                <a:ea typeface="Verdana" panose="020B0604030504040204" pitchFamily="34" charset="0"/>
                <a:cs typeface="+mj-cs"/>
                <a:hlinkClick r:id="rId3"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266868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06E0185-5A1C-4C7A-BD27-70530ED55244}"/>
              </a:ext>
            </a:extLst>
          </p:cNvPr>
          <p:cNvSpPr txBox="1"/>
          <p:nvPr/>
        </p:nvSpPr>
        <p:spPr>
          <a:xfrm>
            <a:off x="234062" y="443407"/>
            <a:ext cx="2112384"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11" name="TextBox 10">
            <a:extLst>
              <a:ext uri="{FF2B5EF4-FFF2-40B4-BE49-F238E27FC236}">
                <a16:creationId xmlns:a16="http://schemas.microsoft.com/office/drawing/2014/main" id="{CD735366-70CA-4885-A75A-0E5A10E9964E}"/>
              </a:ext>
            </a:extLst>
          </p:cNvPr>
          <p:cNvSpPr txBox="1"/>
          <p:nvPr/>
        </p:nvSpPr>
        <p:spPr>
          <a:xfrm>
            <a:off x="234062" y="1714237"/>
            <a:ext cx="2112384"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12" name="TextBox 11">
            <a:extLst>
              <a:ext uri="{FF2B5EF4-FFF2-40B4-BE49-F238E27FC236}">
                <a16:creationId xmlns:a16="http://schemas.microsoft.com/office/drawing/2014/main" id="{946929CE-DCCA-4666-AC34-B3DEC6DCB33D}"/>
              </a:ext>
            </a:extLst>
          </p:cNvPr>
          <p:cNvSpPr txBox="1"/>
          <p:nvPr/>
        </p:nvSpPr>
        <p:spPr>
          <a:xfrm>
            <a:off x="234062" y="2997285"/>
            <a:ext cx="2112384"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6" name="TextBox 5">
            <a:extLst>
              <a:ext uri="{FF2B5EF4-FFF2-40B4-BE49-F238E27FC236}">
                <a16:creationId xmlns:a16="http://schemas.microsoft.com/office/drawing/2014/main" id="{15844F67-428B-4FDF-BF9F-C81E7D3EC0C2}"/>
              </a:ext>
            </a:extLst>
          </p:cNvPr>
          <p:cNvSpPr txBox="1"/>
          <p:nvPr/>
        </p:nvSpPr>
        <p:spPr>
          <a:xfrm>
            <a:off x="208632" y="4497169"/>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
        <p:nvSpPr>
          <p:cNvPr id="2" name="Rectangle 1">
            <a:extLst>
              <a:ext uri="{FF2B5EF4-FFF2-40B4-BE49-F238E27FC236}">
                <a16:creationId xmlns:a16="http://schemas.microsoft.com/office/drawing/2014/main" id="{9F1C406B-D493-46D2-B4B1-56CF2DE82A75}"/>
              </a:ext>
            </a:extLst>
          </p:cNvPr>
          <p:cNvSpPr/>
          <p:nvPr/>
        </p:nvSpPr>
        <p:spPr>
          <a:xfrm>
            <a:off x="2822027" y="1153643"/>
            <a:ext cx="6059213" cy="461665"/>
          </a:xfrm>
          <a:prstGeom prst="rect">
            <a:avLst/>
          </a:prstGeom>
        </p:spPr>
        <p:txBody>
          <a:bodyPr wrap="square">
            <a:spAutoFit/>
          </a:bodyPr>
          <a:lstStyle/>
          <a:p>
            <a:r>
              <a:rPr lang="en-US" sz="1200" dirty="0">
                <a:solidFill>
                  <a:prstClr val="black"/>
                </a:solidFill>
                <a:latin typeface="Verdana" panose="020B0604030504040204" pitchFamily="34" charset="0"/>
                <a:ea typeface="Verdana" panose="020B0604030504040204" pitchFamily="34" charset="0"/>
                <a:hlinkClick r:id="rId3"/>
              </a:rPr>
              <a:t>http://studyjams.scholastic.com/studyjams/jams/science/energy-light-sound/heat.htm</a:t>
            </a:r>
            <a:r>
              <a:rPr lang="en-US" sz="1200" dirty="0">
                <a:solidFill>
                  <a:prstClr val="black"/>
                </a:solidFill>
                <a:latin typeface="Verdana" panose="020B0604030504040204" pitchFamily="34" charset="0"/>
                <a:ea typeface="Verdana" panose="020B0604030504040204" pitchFamily="34" charset="0"/>
              </a:rPr>
              <a:t> </a:t>
            </a:r>
            <a:endParaRPr lang="en-US" sz="1200" dirty="0"/>
          </a:p>
        </p:txBody>
      </p:sp>
    </p:spTree>
    <p:extLst>
      <p:ext uri="{BB962C8B-B14F-4D97-AF65-F5344CB8AC3E}">
        <p14:creationId xmlns:p14="http://schemas.microsoft.com/office/powerpoint/2010/main" val="509059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E2316D-1598-4469-9BCC-45D1CC2A777C}"/>
              </a:ext>
            </a:extLst>
          </p:cNvPr>
          <p:cNvSpPr txBox="1"/>
          <p:nvPr/>
        </p:nvSpPr>
        <p:spPr>
          <a:xfrm>
            <a:off x="154210" y="4127837"/>
            <a:ext cx="1968910" cy="1015663"/>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Challenges</a:t>
            </a: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rPr>
              <a:t>or</a:t>
            </a:r>
          </a:p>
          <a:p>
            <a:pPr algn="ctr"/>
            <a:r>
              <a:rPr lang="en-US" sz="1200" b="1" dirty="0">
                <a:latin typeface="Georgia" panose="02040502050405020303" pitchFamily="18" charset="0"/>
                <a:ea typeface="Verdana" panose="020B0604030504040204" pitchFamily="34" charset="0"/>
                <a:cs typeface="+mj-cs"/>
                <a:hlinkClick r:id="rId3"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3238608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C1ED6-F44E-4450-866F-3C1622A780E1}"/>
              </a:ext>
            </a:extLst>
          </p:cNvPr>
          <p:cNvSpPr txBox="1"/>
          <p:nvPr/>
        </p:nvSpPr>
        <p:spPr>
          <a:xfrm>
            <a:off x="154210" y="4127837"/>
            <a:ext cx="1968910" cy="1015663"/>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Challenges</a:t>
            </a: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rPr>
              <a:t>or</a:t>
            </a:r>
          </a:p>
          <a:p>
            <a:pPr algn="ctr"/>
            <a:r>
              <a:rPr lang="en-US" sz="1200" b="1" dirty="0">
                <a:latin typeface="Georgia" panose="02040502050405020303" pitchFamily="18" charset="0"/>
                <a:ea typeface="Verdana" panose="020B0604030504040204" pitchFamily="34" charset="0"/>
                <a:cs typeface="+mj-cs"/>
                <a:hlinkClick r:id="rId3"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2742579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7ED680-7B51-41F7-9F88-C0FFE6987AEA}"/>
              </a:ext>
            </a:extLst>
          </p:cNvPr>
          <p:cNvSpPr txBox="1"/>
          <p:nvPr/>
        </p:nvSpPr>
        <p:spPr>
          <a:xfrm>
            <a:off x="154210" y="4127837"/>
            <a:ext cx="1968910" cy="1015663"/>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Challenges</a:t>
            </a: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rPr>
              <a:t>or</a:t>
            </a:r>
          </a:p>
          <a:p>
            <a:pPr algn="ctr"/>
            <a:r>
              <a:rPr lang="en-US" sz="1200" b="1" dirty="0">
                <a:latin typeface="Georgia" panose="02040502050405020303" pitchFamily="18" charset="0"/>
                <a:ea typeface="Verdana" panose="020B0604030504040204" pitchFamily="34" charset="0"/>
                <a:cs typeface="+mj-cs"/>
                <a:hlinkClick r:id="rId3"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968252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CE27DE7-446D-4E32-A846-28CFEF42E19E}"/>
              </a:ext>
            </a:extLst>
          </p:cNvPr>
          <p:cNvSpPr txBox="1"/>
          <p:nvPr/>
        </p:nvSpPr>
        <p:spPr>
          <a:xfrm>
            <a:off x="208632"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Continue</a:t>
            </a:r>
            <a:r>
              <a:rPr lang="en-US" sz="1200" dirty="0">
                <a:hlinkClick r:id="rId2" action="ppaction://hlinksldjump"/>
              </a:rPr>
              <a:t> </a:t>
            </a:r>
            <a:r>
              <a:rPr lang="en-US" sz="1200" b="1" dirty="0">
                <a:latin typeface="Georgia" panose="02040502050405020303" pitchFamily="18" charset="0"/>
                <a:ea typeface="Verdana" panose="020B0604030504040204" pitchFamily="34" charset="0"/>
                <a:cs typeface="+mj-cs"/>
                <a:hlinkClick r:id="rId2" action="ppaction://hlinksldjump"/>
              </a:rPr>
              <a:t>to Part 2</a:t>
            </a:r>
            <a:endParaRPr lang="en-US" sz="1200" b="1" dirty="0">
              <a:latin typeface="Georgia" panose="02040502050405020303" pitchFamily="18" charset="0"/>
              <a:ea typeface="Verdana" panose="020B0604030504040204" pitchFamily="34" charset="0"/>
              <a:cs typeface="+mj-cs"/>
            </a:endParaRPr>
          </a:p>
        </p:txBody>
      </p:sp>
      <p:sp>
        <p:nvSpPr>
          <p:cNvPr id="4" name="TextBox 3">
            <a:extLst>
              <a:ext uri="{FF2B5EF4-FFF2-40B4-BE49-F238E27FC236}">
                <a16:creationId xmlns:a16="http://schemas.microsoft.com/office/drawing/2014/main" id="{DE74CBAA-989A-40A1-ADC8-82DD172B3635}"/>
              </a:ext>
            </a:extLst>
          </p:cNvPr>
          <p:cNvSpPr txBox="1"/>
          <p:nvPr/>
        </p:nvSpPr>
        <p:spPr>
          <a:xfrm>
            <a:off x="208633" y="1665101"/>
            <a:ext cx="2064841" cy="261610"/>
          </a:xfrm>
          <a:prstGeom prst="rect">
            <a:avLst/>
          </a:prstGeom>
          <a:noFill/>
        </p:spPr>
        <p:txBody>
          <a:bodyPr wrap="square" rtlCol="0">
            <a:spAutoFit/>
          </a:bodyPr>
          <a:lstStyle/>
          <a:p>
            <a:r>
              <a:rPr lang="en-US" sz="1100" i="1" dirty="0">
                <a:solidFill>
                  <a:schemeClr val="tx1">
                    <a:lumMod val="50000"/>
                    <a:lumOff val="50000"/>
                  </a:schemeClr>
                </a:solidFill>
                <a:latin typeface="Verdana" panose="020B0604030504040204" pitchFamily="34" charset="0"/>
                <a:ea typeface="Verdana" panose="020B0604030504040204" pitchFamily="34" charset="0"/>
              </a:rPr>
              <a:t>Type/draw here.</a:t>
            </a:r>
          </a:p>
        </p:txBody>
      </p:sp>
      <p:sp>
        <p:nvSpPr>
          <p:cNvPr id="5" name="TextBox 4">
            <a:extLst>
              <a:ext uri="{FF2B5EF4-FFF2-40B4-BE49-F238E27FC236}">
                <a16:creationId xmlns:a16="http://schemas.microsoft.com/office/drawing/2014/main" id="{755C743A-0C58-4773-8644-D0E8AB097D7B}"/>
              </a:ext>
            </a:extLst>
          </p:cNvPr>
          <p:cNvSpPr txBox="1"/>
          <p:nvPr/>
        </p:nvSpPr>
        <p:spPr>
          <a:xfrm>
            <a:off x="208632" y="2747884"/>
            <a:ext cx="2064841" cy="261610"/>
          </a:xfrm>
          <a:prstGeom prst="rect">
            <a:avLst/>
          </a:prstGeom>
          <a:noFill/>
        </p:spPr>
        <p:txBody>
          <a:bodyPr wrap="square" rtlCol="0">
            <a:spAutoFit/>
          </a:bodyPr>
          <a:lstStyle/>
          <a:p>
            <a:r>
              <a:rPr lang="en-US" sz="1100" i="1" dirty="0">
                <a:solidFill>
                  <a:schemeClr val="tx1">
                    <a:lumMod val="50000"/>
                    <a:lumOff val="50000"/>
                  </a:schemeClr>
                </a:solidFill>
                <a:latin typeface="Verdana" panose="020B0604030504040204" pitchFamily="34" charset="0"/>
                <a:ea typeface="Verdana" panose="020B0604030504040204" pitchFamily="34" charset="0"/>
              </a:rPr>
              <a:t>Type/draw here.</a:t>
            </a:r>
          </a:p>
        </p:txBody>
      </p:sp>
      <p:sp>
        <p:nvSpPr>
          <p:cNvPr id="6" name="TextBox 5">
            <a:extLst>
              <a:ext uri="{FF2B5EF4-FFF2-40B4-BE49-F238E27FC236}">
                <a16:creationId xmlns:a16="http://schemas.microsoft.com/office/drawing/2014/main" id="{8BEEA5E4-9589-4F36-BD4C-985336CE0296}"/>
              </a:ext>
            </a:extLst>
          </p:cNvPr>
          <p:cNvSpPr txBox="1"/>
          <p:nvPr/>
        </p:nvSpPr>
        <p:spPr>
          <a:xfrm>
            <a:off x="208632" y="3839135"/>
            <a:ext cx="2064841" cy="261610"/>
          </a:xfrm>
          <a:prstGeom prst="rect">
            <a:avLst/>
          </a:prstGeom>
          <a:noFill/>
        </p:spPr>
        <p:txBody>
          <a:bodyPr wrap="square" rtlCol="0">
            <a:spAutoFit/>
          </a:bodyPr>
          <a:lstStyle/>
          <a:p>
            <a:r>
              <a:rPr lang="en-US" sz="1100" i="1" dirty="0">
                <a:solidFill>
                  <a:schemeClr val="tx1">
                    <a:lumMod val="50000"/>
                    <a:lumOff val="50000"/>
                  </a:schemeClr>
                </a:solidFill>
                <a:latin typeface="Verdana" panose="020B0604030504040204" pitchFamily="34" charset="0"/>
                <a:ea typeface="Verdana" panose="020B0604030504040204" pitchFamily="34" charset="0"/>
              </a:rPr>
              <a:t>Type/draw here.</a:t>
            </a:r>
          </a:p>
        </p:txBody>
      </p:sp>
    </p:spTree>
    <p:extLst>
      <p:ext uri="{BB962C8B-B14F-4D97-AF65-F5344CB8AC3E}">
        <p14:creationId xmlns:p14="http://schemas.microsoft.com/office/powerpoint/2010/main" val="1067516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5D1CDC-EABF-4BCB-917D-A083AE3123D8}"/>
              </a:ext>
            </a:extLst>
          </p:cNvPr>
          <p:cNvSpPr txBox="1"/>
          <p:nvPr/>
        </p:nvSpPr>
        <p:spPr>
          <a:xfrm>
            <a:off x="208632"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Continue</a:t>
            </a:r>
            <a:r>
              <a:rPr lang="en-US" sz="1200" dirty="0">
                <a:hlinkClick r:id="rId2" action="ppaction://hlinksldjump"/>
              </a:rPr>
              <a:t> </a:t>
            </a:r>
            <a:r>
              <a:rPr lang="en-US" sz="1200" b="1" dirty="0">
                <a:latin typeface="Georgia" panose="02040502050405020303" pitchFamily="18" charset="0"/>
                <a:ea typeface="Verdana" panose="020B0604030504040204" pitchFamily="34" charset="0"/>
                <a:cs typeface="+mj-cs"/>
                <a:hlinkClick r:id="rId2" action="ppaction://hlinksldjump"/>
              </a:rPr>
              <a:t>to Questions</a:t>
            </a:r>
            <a:endParaRPr lang="en-US" sz="1200" b="1" dirty="0">
              <a:latin typeface="Georgia" panose="02040502050405020303" pitchFamily="18" charset="0"/>
              <a:ea typeface="Verdana" panose="020B0604030504040204" pitchFamily="34" charset="0"/>
              <a:cs typeface="+mj-cs"/>
            </a:endParaRPr>
          </a:p>
        </p:txBody>
      </p:sp>
      <p:sp>
        <p:nvSpPr>
          <p:cNvPr id="5" name="TextBox 4">
            <a:extLst>
              <a:ext uri="{FF2B5EF4-FFF2-40B4-BE49-F238E27FC236}">
                <a16:creationId xmlns:a16="http://schemas.microsoft.com/office/drawing/2014/main" id="{391321A3-ABA8-47C2-93C5-7CA863D29085}"/>
              </a:ext>
            </a:extLst>
          </p:cNvPr>
          <p:cNvSpPr txBox="1"/>
          <p:nvPr/>
        </p:nvSpPr>
        <p:spPr>
          <a:xfrm>
            <a:off x="208632" y="1642485"/>
            <a:ext cx="2064841" cy="261610"/>
          </a:xfrm>
          <a:prstGeom prst="rect">
            <a:avLst/>
          </a:prstGeom>
          <a:noFill/>
        </p:spPr>
        <p:txBody>
          <a:bodyPr wrap="square" rtlCol="0">
            <a:spAutoFit/>
          </a:bodyPr>
          <a:lstStyle/>
          <a:p>
            <a:r>
              <a:rPr lang="en-US" sz="1100" i="1" dirty="0">
                <a:solidFill>
                  <a:schemeClr val="tx1">
                    <a:lumMod val="50000"/>
                    <a:lumOff val="50000"/>
                  </a:schemeClr>
                </a:solidFill>
                <a:latin typeface="Verdana" panose="020B0604030504040204" pitchFamily="34" charset="0"/>
                <a:ea typeface="Verdana" panose="020B0604030504040204" pitchFamily="34" charset="0"/>
              </a:rPr>
              <a:t>Type/draw here.</a:t>
            </a:r>
          </a:p>
        </p:txBody>
      </p:sp>
      <p:sp>
        <p:nvSpPr>
          <p:cNvPr id="6" name="TextBox 5">
            <a:extLst>
              <a:ext uri="{FF2B5EF4-FFF2-40B4-BE49-F238E27FC236}">
                <a16:creationId xmlns:a16="http://schemas.microsoft.com/office/drawing/2014/main" id="{0C46EABD-9CE1-45E6-A3E8-514F79894167}"/>
              </a:ext>
            </a:extLst>
          </p:cNvPr>
          <p:cNvSpPr txBox="1"/>
          <p:nvPr/>
        </p:nvSpPr>
        <p:spPr>
          <a:xfrm>
            <a:off x="208632" y="2735541"/>
            <a:ext cx="2064841" cy="261610"/>
          </a:xfrm>
          <a:prstGeom prst="rect">
            <a:avLst/>
          </a:prstGeom>
          <a:noFill/>
        </p:spPr>
        <p:txBody>
          <a:bodyPr wrap="square" rtlCol="0">
            <a:spAutoFit/>
          </a:bodyPr>
          <a:lstStyle/>
          <a:p>
            <a:r>
              <a:rPr lang="en-US" sz="1100" i="1" dirty="0">
                <a:solidFill>
                  <a:schemeClr val="tx1">
                    <a:lumMod val="50000"/>
                    <a:lumOff val="50000"/>
                  </a:schemeClr>
                </a:solidFill>
                <a:latin typeface="Verdana" panose="020B0604030504040204" pitchFamily="34" charset="0"/>
                <a:ea typeface="Verdana" panose="020B0604030504040204" pitchFamily="34" charset="0"/>
              </a:rPr>
              <a:t>Type/draw here.</a:t>
            </a:r>
          </a:p>
        </p:txBody>
      </p:sp>
    </p:spTree>
    <p:extLst>
      <p:ext uri="{BB962C8B-B14F-4D97-AF65-F5344CB8AC3E}">
        <p14:creationId xmlns:p14="http://schemas.microsoft.com/office/powerpoint/2010/main" val="615974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79EF40DC-3395-40D7-8C99-6CCBAE08D59E}"/>
              </a:ext>
            </a:extLst>
          </p:cNvPr>
          <p:cNvSpPr txBox="1"/>
          <p:nvPr/>
        </p:nvSpPr>
        <p:spPr>
          <a:xfrm>
            <a:off x="248388" y="422767"/>
            <a:ext cx="2031350"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28" name="TextBox 27">
            <a:extLst>
              <a:ext uri="{FF2B5EF4-FFF2-40B4-BE49-F238E27FC236}">
                <a16:creationId xmlns:a16="http://schemas.microsoft.com/office/drawing/2014/main" id="{3DC580C0-61F5-459D-84A9-85DCCCB52415}"/>
              </a:ext>
            </a:extLst>
          </p:cNvPr>
          <p:cNvSpPr txBox="1"/>
          <p:nvPr/>
        </p:nvSpPr>
        <p:spPr>
          <a:xfrm>
            <a:off x="248388" y="1144774"/>
            <a:ext cx="2031350"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29" name="TextBox 28">
            <a:extLst>
              <a:ext uri="{FF2B5EF4-FFF2-40B4-BE49-F238E27FC236}">
                <a16:creationId xmlns:a16="http://schemas.microsoft.com/office/drawing/2014/main" id="{D53223CE-53B3-450E-B3AE-A5CAF535B720}"/>
              </a:ext>
            </a:extLst>
          </p:cNvPr>
          <p:cNvSpPr txBox="1"/>
          <p:nvPr/>
        </p:nvSpPr>
        <p:spPr>
          <a:xfrm>
            <a:off x="248388" y="1885570"/>
            <a:ext cx="2031350"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7" name="TextBox 6">
            <a:extLst>
              <a:ext uri="{FF2B5EF4-FFF2-40B4-BE49-F238E27FC236}">
                <a16:creationId xmlns:a16="http://schemas.microsoft.com/office/drawing/2014/main" id="{8EDE17DF-F85E-4CF3-9B31-98EFC2CF108E}"/>
              </a:ext>
            </a:extLst>
          </p:cNvPr>
          <p:cNvSpPr txBox="1"/>
          <p:nvPr/>
        </p:nvSpPr>
        <p:spPr>
          <a:xfrm>
            <a:off x="208632" y="4497169"/>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hlinkClick r:id="rId2" action="ppaction://hlinksldjump"/>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1627766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C826E9-58DB-481E-B664-679E13D81791}"/>
              </a:ext>
            </a:extLst>
          </p:cNvPr>
          <p:cNvSpPr txBox="1"/>
          <p:nvPr/>
        </p:nvSpPr>
        <p:spPr>
          <a:xfrm>
            <a:off x="208632"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Part 2</a:t>
            </a:r>
            <a:endParaRPr lang="en-US" sz="1200" b="1" dirty="0">
              <a:latin typeface="Georgia" panose="02040502050405020303" pitchFamily="18" charset="0"/>
              <a:ea typeface="Verdana" panose="020B0604030504040204" pitchFamily="34" charset="0"/>
              <a:cs typeface="+mj-cs"/>
            </a:endParaRPr>
          </a:p>
        </p:txBody>
      </p:sp>
      <p:sp>
        <p:nvSpPr>
          <p:cNvPr id="3" name="TextBox 2">
            <a:extLst>
              <a:ext uri="{FF2B5EF4-FFF2-40B4-BE49-F238E27FC236}">
                <a16:creationId xmlns:a16="http://schemas.microsoft.com/office/drawing/2014/main" id="{8DE3F718-77E9-4048-A55F-DEEBF7B8C4B9}"/>
              </a:ext>
            </a:extLst>
          </p:cNvPr>
          <p:cNvSpPr txBox="1"/>
          <p:nvPr/>
        </p:nvSpPr>
        <p:spPr>
          <a:xfrm>
            <a:off x="238449" y="4064911"/>
            <a:ext cx="2022499"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6" name="TextBox 5">
            <a:extLst>
              <a:ext uri="{FF2B5EF4-FFF2-40B4-BE49-F238E27FC236}">
                <a16:creationId xmlns:a16="http://schemas.microsoft.com/office/drawing/2014/main" id="{E75E6C4D-EB89-4AC9-9020-FA2D7B107177}"/>
              </a:ext>
            </a:extLst>
          </p:cNvPr>
          <p:cNvSpPr txBox="1"/>
          <p:nvPr/>
        </p:nvSpPr>
        <p:spPr>
          <a:xfrm>
            <a:off x="272315" y="2974754"/>
            <a:ext cx="2022499"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Tree>
    <p:extLst>
      <p:ext uri="{BB962C8B-B14F-4D97-AF65-F5344CB8AC3E}">
        <p14:creationId xmlns:p14="http://schemas.microsoft.com/office/powerpoint/2010/main" val="2349813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0392A3-7312-42FB-AC8B-6D99C9787576}"/>
              </a:ext>
            </a:extLst>
          </p:cNvPr>
          <p:cNvSpPr txBox="1"/>
          <p:nvPr/>
        </p:nvSpPr>
        <p:spPr>
          <a:xfrm>
            <a:off x="208632"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Part 3</a:t>
            </a:r>
            <a:endParaRPr lang="en-US" sz="1200" b="1" dirty="0">
              <a:latin typeface="Georgia" panose="02040502050405020303" pitchFamily="18" charset="0"/>
              <a:ea typeface="Verdana" panose="020B0604030504040204" pitchFamily="34" charset="0"/>
              <a:cs typeface="+mj-cs"/>
            </a:endParaRPr>
          </a:p>
        </p:txBody>
      </p:sp>
      <p:sp>
        <p:nvSpPr>
          <p:cNvPr id="3" name="TextBox 2">
            <a:extLst>
              <a:ext uri="{FF2B5EF4-FFF2-40B4-BE49-F238E27FC236}">
                <a16:creationId xmlns:a16="http://schemas.microsoft.com/office/drawing/2014/main" id="{312DCCD6-B6AC-4128-9A07-92259858CB80}"/>
              </a:ext>
            </a:extLst>
          </p:cNvPr>
          <p:cNvSpPr txBox="1"/>
          <p:nvPr/>
        </p:nvSpPr>
        <p:spPr>
          <a:xfrm>
            <a:off x="238449" y="432709"/>
            <a:ext cx="2022499"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4" name="TextBox 3">
            <a:extLst>
              <a:ext uri="{FF2B5EF4-FFF2-40B4-BE49-F238E27FC236}">
                <a16:creationId xmlns:a16="http://schemas.microsoft.com/office/drawing/2014/main" id="{7CC53BC4-EA1E-49DE-B017-4A2F8B64B1EF}"/>
              </a:ext>
            </a:extLst>
          </p:cNvPr>
          <p:cNvSpPr txBox="1"/>
          <p:nvPr/>
        </p:nvSpPr>
        <p:spPr>
          <a:xfrm>
            <a:off x="238449" y="1523741"/>
            <a:ext cx="2022499"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5" name="TextBox 4">
            <a:extLst>
              <a:ext uri="{FF2B5EF4-FFF2-40B4-BE49-F238E27FC236}">
                <a16:creationId xmlns:a16="http://schemas.microsoft.com/office/drawing/2014/main" id="{C9D1847B-C407-6B4D-BC39-214CDAC334C9}"/>
              </a:ext>
            </a:extLst>
          </p:cNvPr>
          <p:cNvSpPr txBox="1"/>
          <p:nvPr/>
        </p:nvSpPr>
        <p:spPr>
          <a:xfrm>
            <a:off x="238449" y="2417861"/>
            <a:ext cx="2022499"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6" name="TextBox 5">
            <a:extLst>
              <a:ext uri="{FF2B5EF4-FFF2-40B4-BE49-F238E27FC236}">
                <a16:creationId xmlns:a16="http://schemas.microsoft.com/office/drawing/2014/main" id="{16DCE01A-2BBF-5942-BFE7-7FC6F594AE5E}"/>
              </a:ext>
            </a:extLst>
          </p:cNvPr>
          <p:cNvSpPr txBox="1"/>
          <p:nvPr/>
        </p:nvSpPr>
        <p:spPr>
          <a:xfrm>
            <a:off x="238449" y="3426873"/>
            <a:ext cx="2022499"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Tree>
    <p:extLst>
      <p:ext uri="{BB962C8B-B14F-4D97-AF65-F5344CB8AC3E}">
        <p14:creationId xmlns:p14="http://schemas.microsoft.com/office/powerpoint/2010/main" val="664342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CB68C9-D34E-C647-93C6-29B837B8A86D}"/>
              </a:ext>
            </a:extLst>
          </p:cNvPr>
          <p:cNvSpPr txBox="1"/>
          <p:nvPr/>
        </p:nvSpPr>
        <p:spPr>
          <a:xfrm>
            <a:off x="208632" y="1519831"/>
            <a:ext cx="2022499"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4" name="TextBox 3">
            <a:extLst>
              <a:ext uri="{FF2B5EF4-FFF2-40B4-BE49-F238E27FC236}">
                <a16:creationId xmlns:a16="http://schemas.microsoft.com/office/drawing/2014/main" id="{88288018-28A8-6247-80EB-7086FC0489B3}"/>
              </a:ext>
            </a:extLst>
          </p:cNvPr>
          <p:cNvSpPr txBox="1"/>
          <p:nvPr/>
        </p:nvSpPr>
        <p:spPr>
          <a:xfrm>
            <a:off x="208632" y="3309124"/>
            <a:ext cx="2022499"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5" name="TextBox 4">
            <a:extLst>
              <a:ext uri="{FF2B5EF4-FFF2-40B4-BE49-F238E27FC236}">
                <a16:creationId xmlns:a16="http://schemas.microsoft.com/office/drawing/2014/main" id="{CBD680BC-05AA-4E17-872C-6C2D2A133C46}"/>
              </a:ext>
            </a:extLst>
          </p:cNvPr>
          <p:cNvSpPr txBox="1"/>
          <p:nvPr/>
        </p:nvSpPr>
        <p:spPr>
          <a:xfrm>
            <a:off x="208632" y="4497169"/>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hlinkClick r:id="rId2" action="ppaction://hlinksldjump"/>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3648137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7825EE-5FE2-43BF-A96A-9D5DDD5154D7}"/>
              </a:ext>
            </a:extLst>
          </p:cNvPr>
          <p:cNvSpPr txBox="1"/>
          <p:nvPr/>
        </p:nvSpPr>
        <p:spPr>
          <a:xfrm>
            <a:off x="248389" y="420079"/>
            <a:ext cx="2006296"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3" name="TextBox 2">
            <a:extLst>
              <a:ext uri="{FF2B5EF4-FFF2-40B4-BE49-F238E27FC236}">
                <a16:creationId xmlns:a16="http://schemas.microsoft.com/office/drawing/2014/main" id="{2E4AF55D-2608-49F4-BDB7-0D34DF173CA8}"/>
              </a:ext>
            </a:extLst>
          </p:cNvPr>
          <p:cNvSpPr txBox="1"/>
          <p:nvPr/>
        </p:nvSpPr>
        <p:spPr>
          <a:xfrm>
            <a:off x="248388" y="1558174"/>
            <a:ext cx="2006297"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4" name="TextBox 3">
            <a:extLst>
              <a:ext uri="{FF2B5EF4-FFF2-40B4-BE49-F238E27FC236}">
                <a16:creationId xmlns:a16="http://schemas.microsoft.com/office/drawing/2014/main" id="{E7BEE69D-17F9-4769-9448-CC8E75F54BDC}"/>
              </a:ext>
            </a:extLst>
          </p:cNvPr>
          <p:cNvSpPr txBox="1"/>
          <p:nvPr/>
        </p:nvSpPr>
        <p:spPr>
          <a:xfrm>
            <a:off x="248388" y="2625450"/>
            <a:ext cx="2006297"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5" name="TextBox 4">
            <a:extLst>
              <a:ext uri="{FF2B5EF4-FFF2-40B4-BE49-F238E27FC236}">
                <a16:creationId xmlns:a16="http://schemas.microsoft.com/office/drawing/2014/main" id="{987BD0EC-49A4-4CBB-A9FD-AA3B47BAAD51}"/>
              </a:ext>
            </a:extLst>
          </p:cNvPr>
          <p:cNvSpPr txBox="1"/>
          <p:nvPr/>
        </p:nvSpPr>
        <p:spPr>
          <a:xfrm>
            <a:off x="208632" y="4497169"/>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
        <p:nvSpPr>
          <p:cNvPr id="6" name="TextBox 5">
            <a:extLst>
              <a:ext uri="{FF2B5EF4-FFF2-40B4-BE49-F238E27FC236}">
                <a16:creationId xmlns:a16="http://schemas.microsoft.com/office/drawing/2014/main" id="{4BA90AD8-651C-40EB-BBB0-9BD271E94EFE}"/>
              </a:ext>
            </a:extLst>
          </p:cNvPr>
          <p:cNvSpPr txBox="1"/>
          <p:nvPr/>
        </p:nvSpPr>
        <p:spPr>
          <a:xfrm>
            <a:off x="248389" y="2091812"/>
            <a:ext cx="2006296"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7" name="TextBox 6">
            <a:extLst>
              <a:ext uri="{FF2B5EF4-FFF2-40B4-BE49-F238E27FC236}">
                <a16:creationId xmlns:a16="http://schemas.microsoft.com/office/drawing/2014/main" id="{8774ACF8-3139-45E9-BAD8-B70B3D9B6698}"/>
              </a:ext>
            </a:extLst>
          </p:cNvPr>
          <p:cNvSpPr txBox="1"/>
          <p:nvPr/>
        </p:nvSpPr>
        <p:spPr>
          <a:xfrm>
            <a:off x="248389" y="989126"/>
            <a:ext cx="2006296"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8" name="TextBox 7">
            <a:extLst>
              <a:ext uri="{FF2B5EF4-FFF2-40B4-BE49-F238E27FC236}">
                <a16:creationId xmlns:a16="http://schemas.microsoft.com/office/drawing/2014/main" id="{E10B430B-F0B1-4AEE-85AE-A46D9F84873B}"/>
              </a:ext>
            </a:extLst>
          </p:cNvPr>
          <p:cNvSpPr txBox="1"/>
          <p:nvPr/>
        </p:nvSpPr>
        <p:spPr>
          <a:xfrm>
            <a:off x="248389" y="3758142"/>
            <a:ext cx="2006296"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9" name="TextBox 8">
            <a:extLst>
              <a:ext uri="{FF2B5EF4-FFF2-40B4-BE49-F238E27FC236}">
                <a16:creationId xmlns:a16="http://schemas.microsoft.com/office/drawing/2014/main" id="{1274EECD-8A89-4127-8C2E-FC9DF5A50CA0}"/>
              </a:ext>
            </a:extLst>
          </p:cNvPr>
          <p:cNvSpPr txBox="1"/>
          <p:nvPr/>
        </p:nvSpPr>
        <p:spPr>
          <a:xfrm>
            <a:off x="248389" y="3208730"/>
            <a:ext cx="2006296"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10" name="Rectangle 9">
            <a:extLst>
              <a:ext uri="{FF2B5EF4-FFF2-40B4-BE49-F238E27FC236}">
                <a16:creationId xmlns:a16="http://schemas.microsoft.com/office/drawing/2014/main" id="{F6846559-3CD1-4E5D-BA36-A6D82E73C7B6}"/>
              </a:ext>
            </a:extLst>
          </p:cNvPr>
          <p:cNvSpPr/>
          <p:nvPr/>
        </p:nvSpPr>
        <p:spPr>
          <a:xfrm>
            <a:off x="2672861" y="607845"/>
            <a:ext cx="6562467" cy="461665"/>
          </a:xfrm>
          <a:prstGeom prst="rect">
            <a:avLst/>
          </a:prstGeom>
        </p:spPr>
        <p:txBody>
          <a:bodyPr wrap="square">
            <a:spAutoFit/>
          </a:bodyPr>
          <a:lstStyle/>
          <a:p>
            <a:r>
              <a:rPr lang="en-US" sz="1200" dirty="0">
                <a:solidFill>
                  <a:prstClr val="black"/>
                </a:solidFill>
                <a:latin typeface="Verdana" panose="020B0604030504040204" pitchFamily="34" charset="0"/>
                <a:ea typeface="Verdana" panose="020B0604030504040204" pitchFamily="34" charset="0"/>
                <a:hlinkClick r:id="rId3"/>
              </a:rPr>
              <a:t>https://www.wisc-online.com/learn/abe-ell/science/sce304/heat-transfer-conduction-convection-radiation</a:t>
            </a:r>
            <a:r>
              <a:rPr lang="en-US" sz="1200" dirty="0">
                <a:solidFill>
                  <a:prstClr val="black"/>
                </a:solidFill>
                <a:latin typeface="Verdana" panose="020B0604030504040204" pitchFamily="34" charset="0"/>
                <a:ea typeface="Verdana" panose="020B0604030504040204" pitchFamily="34" charset="0"/>
              </a:rPr>
              <a:t> </a:t>
            </a:r>
          </a:p>
        </p:txBody>
      </p:sp>
    </p:spTree>
    <p:extLst>
      <p:ext uri="{BB962C8B-B14F-4D97-AF65-F5344CB8AC3E}">
        <p14:creationId xmlns:p14="http://schemas.microsoft.com/office/powerpoint/2010/main" val="3252649148"/>
      </p:ext>
    </p:extLst>
  </p:cSld>
  <p:clrMapOvr>
    <a:masterClrMapping/>
  </p:clrMapOvr>
</p:sld>
</file>

<file path=ppt/theme/theme1.xml><?xml version="1.0" encoding="utf-8"?>
<a:theme xmlns:a="http://schemas.openxmlformats.org/drawingml/2006/main" name="1_Lab Ro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hallenge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Frame Only">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Sidebar Onl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Blank+Copyr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atch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ead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Explore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Research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Write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rganize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Illustrate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Assess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6" ma:contentTypeDescription="Create a new document." ma:contentTypeScope="" ma:versionID="02697e3214b2f55142a2e7b89ba6de54">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67be6965022b95aa9d7585358a9bb7fc"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5c732d2-f217-444a-91d8-37c5714ca695">
      <UserInfo>
        <DisplayName/>
        <AccountId xsi:nil="true"/>
        <AccountType/>
      </UserInfo>
    </SharedWithUsers>
    <MediaLengthInSeconds xmlns="8f659357-f805-491c-ad0b-5621b2de6466" xsi:nil="true"/>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082D26B-B63F-4A81-93F4-C02856AD863D}"/>
</file>

<file path=customXml/itemProps2.xml><?xml version="1.0" encoding="utf-8"?>
<ds:datastoreItem xmlns:ds="http://schemas.openxmlformats.org/officeDocument/2006/customXml" ds:itemID="{61018A4D-033E-4E26-B85E-1BAE734C3A1D}"/>
</file>

<file path=customXml/itemProps3.xml><?xml version="1.0" encoding="utf-8"?>
<ds:datastoreItem xmlns:ds="http://schemas.openxmlformats.org/officeDocument/2006/customXml" ds:itemID="{33AEB194-98EA-481F-8AD1-33EA6E6A5393}"/>
</file>

<file path=docProps/app.xml><?xml version="1.0" encoding="utf-8"?>
<Properties xmlns="http://schemas.openxmlformats.org/officeDocument/2006/extended-properties" xmlns:vt="http://schemas.openxmlformats.org/officeDocument/2006/docPropsVTypes">
  <Template>Office Theme</Template>
  <TotalTime>2311</TotalTime>
  <Words>366</Words>
  <Application>Microsoft Office PowerPoint</Application>
  <PresentationFormat>On-screen Show (16:9)</PresentationFormat>
  <Paragraphs>105</Paragraphs>
  <Slides>22</Slides>
  <Notes>0</Notes>
  <HiddenSlides>0</HiddenSlides>
  <MMClips>0</MMClips>
  <ScaleCrop>false</ScaleCrop>
  <HeadingPairs>
    <vt:vector size="6" baseType="variant">
      <vt:variant>
        <vt:lpstr>Fonts Used</vt:lpstr>
      </vt:variant>
      <vt:variant>
        <vt:i4>5</vt:i4>
      </vt:variant>
      <vt:variant>
        <vt:lpstr>Theme</vt:lpstr>
      </vt:variant>
      <vt:variant>
        <vt:i4>13</vt:i4>
      </vt:variant>
      <vt:variant>
        <vt:lpstr>Slide Titles</vt:lpstr>
      </vt:variant>
      <vt:variant>
        <vt:i4>22</vt:i4>
      </vt:variant>
    </vt:vector>
  </HeadingPairs>
  <TitlesOfParts>
    <vt:vector size="40" baseType="lpstr">
      <vt:lpstr>Arial</vt:lpstr>
      <vt:lpstr>Calibri</vt:lpstr>
      <vt:lpstr>Georgia</vt:lpstr>
      <vt:lpstr>Verdana</vt:lpstr>
      <vt:lpstr>Wingdings</vt:lpstr>
      <vt:lpstr>1_Lab Room</vt:lpstr>
      <vt:lpstr>Watch It</vt:lpstr>
      <vt:lpstr>Read It</vt:lpstr>
      <vt:lpstr>Explore It</vt:lpstr>
      <vt:lpstr>Research It</vt:lpstr>
      <vt:lpstr>Write It</vt:lpstr>
      <vt:lpstr>Organize It</vt:lpstr>
      <vt:lpstr>Illustrate It</vt:lpstr>
      <vt:lpstr>Assess It</vt:lpstr>
      <vt:lpstr>Challenge It</vt:lpstr>
      <vt:lpstr>Frame Only</vt:lpstr>
      <vt:lpstr>Sidebar Only</vt:lpstr>
      <vt:lpstr>Blank+Copyright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Stone</dc:creator>
  <cp:lastModifiedBy>Lydia Tate</cp:lastModifiedBy>
  <cp:revision>145</cp:revision>
  <dcterms:created xsi:type="dcterms:W3CDTF">2020-06-04T19:05:49Z</dcterms:created>
  <dcterms:modified xsi:type="dcterms:W3CDTF">2020-10-14T20:23:09Z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r8>4200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ies>
</file>